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1" r:id="rId9"/>
    <p:sldId id="282" r:id="rId10"/>
    <p:sldId id="283" r:id="rId11"/>
    <p:sldId id="285" r:id="rId12"/>
    <p:sldId id="267" r:id="rId13"/>
    <p:sldId id="270" r:id="rId14"/>
    <p:sldId id="286" r:id="rId15"/>
    <p:sldId id="313" r:id="rId16"/>
    <p:sldId id="314" r:id="rId17"/>
    <p:sldId id="316" r:id="rId18"/>
    <p:sldId id="315" r:id="rId19"/>
    <p:sldId id="317" r:id="rId20"/>
    <p:sldId id="318" r:id="rId21"/>
    <p:sldId id="287" r:id="rId22"/>
    <p:sldId id="310" r:id="rId23"/>
    <p:sldId id="288" r:id="rId24"/>
    <p:sldId id="289" r:id="rId25"/>
    <p:sldId id="290" r:id="rId26"/>
    <p:sldId id="312" r:id="rId27"/>
    <p:sldId id="291" r:id="rId28"/>
    <p:sldId id="292" r:id="rId29"/>
    <p:sldId id="309" r:id="rId30"/>
    <p:sldId id="293" r:id="rId31"/>
    <p:sldId id="295" r:id="rId32"/>
    <p:sldId id="296" r:id="rId33"/>
    <p:sldId id="297" r:id="rId34"/>
    <p:sldId id="311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                     </a:t>
            </a: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Автор проекта 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Заведующий ГБОУДО «Детский сад №3 «Мечта»</a:t>
            </a:r>
          </a:p>
          <a:p>
            <a:pPr>
              <a:buNone/>
            </a:pPr>
            <a:r>
              <a:rPr lang="ru-RU" sz="1800" dirty="0" err="1" smtClean="0">
                <a:solidFill>
                  <a:srgbClr val="7030A0"/>
                </a:solidFill>
              </a:rPr>
              <a:t>Умханова</a:t>
            </a:r>
            <a:r>
              <a:rPr lang="ru-RU" sz="1800" dirty="0" smtClean="0">
                <a:solidFill>
                  <a:srgbClr val="7030A0"/>
                </a:solidFill>
              </a:rPr>
              <a:t>  </a:t>
            </a:r>
            <a:r>
              <a:rPr lang="ru-RU" sz="1800" dirty="0" err="1" smtClean="0">
                <a:solidFill>
                  <a:srgbClr val="7030A0"/>
                </a:solidFill>
              </a:rPr>
              <a:t>Зулай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</a:rPr>
              <a:t>Минкаиловна</a:t>
            </a:r>
            <a:endParaRPr lang="ru-RU" sz="1800" dirty="0" smtClean="0">
              <a:solidFill>
                <a:srgbClr val="7030A0"/>
              </a:solidFill>
            </a:endParaRP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Предметно -пространственная развивающая среда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 descr="C:\Users\1\Desktop\20181101_141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500"/>
            <a:ext cx="6858048" cy="2714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фото беркат\2014111210282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290"/>
            <a:ext cx="4071966" cy="6286544"/>
          </a:xfrm>
          <a:prstGeom prst="rect">
            <a:avLst/>
          </a:prstGeom>
          <a:noFill/>
        </p:spPr>
      </p:pic>
      <p:pic>
        <p:nvPicPr>
          <p:cNvPr id="3" name="Picture 2" descr="C:\Users\1\Desktop\фото беркат\2014111210293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32304" cy="6272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беркат\20141112103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50112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ользователь\Desktop\Картинки\09049c1f2c7d7c479158555645444a5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648" y="1785926"/>
            <a:ext cx="3943352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1\Desktop\фото Хадижа\20141112_093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52"/>
            <a:ext cx="4857785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После завершения проекта слушатели приобретут следующие умения: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ответственность и адаптивность - контроль личной ответственности и гибкости в личном, рабочем и общественном контексте;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коммуникативные умения - понимание собеседника, умение общаться и создание различных эффективных форм и контекстов устного, письменного, </a:t>
            </a:r>
            <a:r>
              <a:rPr lang="ru-RU" sz="2800" b="1" dirty="0" err="1" smtClean="0">
                <a:solidFill>
                  <a:srgbClr val="FF0000"/>
                </a:solidFill>
              </a:rPr>
              <a:t>мультимедийного</a:t>
            </a:r>
            <a:r>
              <a:rPr lang="ru-RU" sz="2800" b="1" dirty="0" smtClean="0">
                <a:solidFill>
                  <a:srgbClr val="FF0000"/>
                </a:solidFill>
              </a:rPr>
              <a:t> и сетевого общения;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</a:t>
            </a:r>
            <a:r>
              <a:rPr lang="ru-RU" sz="2800" b="1" dirty="0" err="1" smtClean="0">
                <a:solidFill>
                  <a:srgbClr val="FF0000"/>
                </a:solidFill>
              </a:rPr>
              <a:t>креативность</a:t>
            </a:r>
            <a:r>
              <a:rPr lang="ru-RU" sz="2800" b="1" dirty="0" smtClean="0">
                <a:solidFill>
                  <a:srgbClr val="FF0000"/>
                </a:solidFill>
              </a:rPr>
              <a:t> и любознательность - развитие, применение и обмен новыми идеями; открытость новым и разнообразным точкам зрения;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межличностное взаимодействие и сотрудничество - умение работать в команде, быть лидером, выполнять разные роли и обязанности; продуктивная работа в коллективе; умение сопереживать; признание различных мнений;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умение ставить и решать проблемы - способность формулировать, анализировать и решать проблемы;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-способность нести ответственность за результаты своей деятельности;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способность решать задачи воспитания и духовно-нравственного развития личности воспитанников;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готовность применять современные методики и технологии, методы диагностирования достижений воспитанников для обеспечения качества воспитательно-образовательного процесса;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способность использовать возможности образовательной среды для формирования универсальных видов учебной деятельности и обеспечения качества воспитательно-образовательного процесса;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готовность к взаимодействию с воспитанниками, родителями, коллегами, социальными партнерами;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- готовность к обеспечению охраны жизни и здоровья воспитанников в воспитательно-образовательном процессе, режимных процессах, свободной деятельности воспитанников.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ОЖИДАЕМЫЕ РЕЗУЛЬТАТЫ ПРОЕКТА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Picture 4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5072074"/>
            <a:ext cx="1785950" cy="14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беркат\20141112112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88" y="214291"/>
            <a:ext cx="8644030" cy="635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895f6a1795ac075cda6e250ccc164240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7500989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0542682faa2773ba166a09d1a3631096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14356"/>
            <a:ext cx="421484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maam.ru/upload/blogs/013f0a466c769a981d3fd0a25d318ea1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4000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фото Хадижа\20141112_094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9007" y="2173013"/>
            <a:ext cx="6325985" cy="31422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Соблюдаем Правила дорожного движения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7b9ee81f053d0b6f57e1a475cba7f5f6.jpg.jpg"/>
          <p:cNvPicPr/>
          <p:nvPr/>
        </p:nvPicPr>
        <p:blipFill>
          <a:blip r:embed="rId2" cstate="print"/>
          <a:srcRect t="29959" r="-885" b="11623"/>
          <a:stretch>
            <a:fillRect/>
          </a:stretch>
        </p:blipFill>
        <p:spPr bwMode="auto">
          <a:xfrm>
            <a:off x="285720" y="714356"/>
            <a:ext cx="864399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c992ff4e98e1dae099dcdebf56e22d83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821537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Пользователь\Desktop\Картинки\fayl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ОБОСНОВАНИЕ НЕОБХОДИМОСТИ ПРОЕКТА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2714621"/>
            <a:ext cx="778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Направлен на освоение современных концепций и ведущих идей формирования предметно-пространственной развивающей среды дошкольного учреждения в условиях стандартизации дошкольного образования. Развивает умение слушателей проектировать предметно-пространственную среду группы детского сада. Использование информационных технологий при формировании содержания курса позволяют улучшить качество обучения, повышают продуктивность и способствуют развитию творческих способностей. 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8957a25270d73819f7a58dfd34c628ef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635798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Хадижа\20141112_091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071965" cy="6286544"/>
          </a:xfrm>
          <a:prstGeom prst="rect">
            <a:avLst/>
          </a:prstGeom>
          <a:noFill/>
        </p:spPr>
      </p:pic>
      <p:pic>
        <p:nvPicPr>
          <p:cNvPr id="3" name="Picture 3" descr="C:\Users\1\Desktop\фото Хадижа\20141112_091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28628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Local\Temp\Rar$DI93.736\20141205_100427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Хадижа\20141112_091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Хадижа\20141112_091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6880" y="1481138"/>
            <a:ext cx="6770240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Уголок природы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Хадижа\20141112_093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1" y="266700"/>
            <a:ext cx="4291013" cy="6377009"/>
          </a:xfrm>
          <a:prstGeom prst="rect">
            <a:avLst/>
          </a:prstGeom>
          <a:noFill/>
        </p:spPr>
      </p:pic>
      <p:pic>
        <p:nvPicPr>
          <p:cNvPr id="3" name="Picture 5" descr="C:\Users\1\Desktop\фото Хадижа\20141112_092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9"/>
            <a:ext cx="407196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AppData\Local\Temp\Rar$DI18.440\20141205_101920.jpg"/>
          <p:cNvPicPr>
            <a:picLocks noChangeAspect="1" noChangeArrowheads="1"/>
          </p:cNvPicPr>
          <p:nvPr/>
        </p:nvPicPr>
        <p:blipFill>
          <a:blip r:embed="rId2" cstate="print"/>
          <a:srcRect l="7438" t="7865" r="-2480" b="1123"/>
          <a:stretch>
            <a:fillRect/>
          </a:stretch>
        </p:blipFill>
        <p:spPr bwMode="auto">
          <a:xfrm>
            <a:off x="500034" y="428604"/>
            <a:ext cx="821537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Хадижа\20141112_093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786214" cy="5043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Экспериментально-исследовательская деятельность </a:t>
            </a:r>
            <a:endParaRPr lang="ru-RU" dirty="0"/>
          </a:p>
        </p:txBody>
      </p:sp>
      <p:pic>
        <p:nvPicPr>
          <p:cNvPr id="5" name="Picture 3" descr="C:\Users\1\Desktop\фото Хадижа\20141112_093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1571612"/>
            <a:ext cx="4000527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Хадижа\20141112_091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9983" y="1481138"/>
            <a:ext cx="7244033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уединения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AppData\Local\Temp\Rar$DI30.736\20141205_09570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Дети</a:t>
            </a:r>
          </a:p>
          <a:p>
            <a:pPr>
              <a:buFont typeface="Arial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Воспитатели и узкие специалисты</a:t>
            </a:r>
          </a:p>
          <a:p>
            <a:pPr>
              <a:buFont typeface="Arial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Родители детей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Участники проекта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Picture 4" descr="C:\Users\Пользователь\Desktop\Картинки\b2cd3a34c6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429000"/>
            <a:ext cx="26432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Хадижа\20141112_094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00200"/>
            <a:ext cx="3714775" cy="5043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Национальный уголок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Хадижа\20141112_092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0507" y="1557871"/>
            <a:ext cx="5182985" cy="4372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Оформление спальных помещений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фото Хадижа\20141112_093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58142" y="1557871"/>
            <a:ext cx="5627716" cy="4372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  Среда должна быть удобной, целесообразной, настраивать на эмоциональный лад, создавать образ того или иного процесса, обеспечивать гармоничное отношение между ребёнком и окружающим миром. К ним относятся природная среда, </a:t>
            </a:r>
            <a:r>
              <a:rPr lang="ru-RU" b="1" i="1" dirty="0" err="1" smtClean="0">
                <a:solidFill>
                  <a:srgbClr val="002060"/>
                </a:solidFill>
                <a:latin typeface="Arial Black" pitchFamily="34" charset="0"/>
              </a:rPr>
              <a:t>физкультурно</a:t>
            </a: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- игровые и оздоровительные сооружения, предметно — игровая среда, детская библиотека, музыкально-театральная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AppData\Local\Temp\Rar$DI28.440\20141205_101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1399795164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1604" y="2285992"/>
            <a:ext cx="3886200" cy="291465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ru-RU" dirty="0" smtClean="0"/>
              <a:t>Пасека для пчел</a:t>
            </a:r>
            <a:endParaRPr lang="ru-RU" dirty="0"/>
          </a:p>
        </p:txBody>
      </p:sp>
      <p:pic>
        <p:nvPicPr>
          <p:cNvPr id="6" name="Picture 4" descr="C:\Users\Пользователь\Desktop\Картинки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14554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139947357283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643050"/>
            <a:ext cx="6715172" cy="442915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Лягушка путешественница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1403977702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1643050"/>
            <a:ext cx="4071966" cy="485778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 smtClean="0"/>
              <a:t>Михайло </a:t>
            </a:r>
            <a:r>
              <a:rPr lang="ru-RU" dirty="0" err="1"/>
              <a:t>П</a:t>
            </a:r>
            <a:r>
              <a:rPr lang="ru-RU" dirty="0" err="1" smtClean="0"/>
              <a:t>отапыч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1403977705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3042" y="2143116"/>
            <a:ext cx="5572164" cy="32861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 колодца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1403977706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857364"/>
            <a:ext cx="6596098" cy="371477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 smtClean="0"/>
              <a:t>Волшебная ромашка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	</a:t>
            </a:r>
            <a:r>
              <a:rPr lang="ru-RU" b="1" dirty="0" smtClean="0">
                <a:solidFill>
                  <a:srgbClr val="002060"/>
                </a:solidFill>
              </a:rPr>
              <a:t>Совершенствование умения слушателей строить и преобразовывать предметно-развивающую среду группы дошкольного учреждения в соответствии с актуальными нормативными документами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Пользователь\Desktop\Картинки\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786190"/>
            <a:ext cx="27860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IMG_20140711_104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 smtClean="0"/>
              <a:t>Песочные часы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мара\Desktop\DSC_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6634" y="1481138"/>
            <a:ext cx="6250732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мара\Desktop\DSC_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15436" cy="625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Одной  из основных задач воспитательного  процесса  в  соответствии с ФГОС -создать такие условия, в которых ребенок смог бы максимально </a:t>
            </a:r>
            <a:r>
              <a:rPr lang="ru-RU" b="1" dirty="0" err="1" smtClean="0">
                <a:solidFill>
                  <a:srgbClr val="002060"/>
                </a:solidFill>
              </a:rPr>
              <a:t>самореализоваться</a:t>
            </a:r>
            <a:r>
              <a:rPr lang="ru-RU" b="1" dirty="0" smtClean="0">
                <a:solidFill>
                  <a:srgbClr val="002060"/>
                </a:solidFill>
              </a:rPr>
              <a:t>, то есть, установить собственные отношения с обществом, историей, культурой человечества.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Стандарт  направлен на  обеспечение: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Формирование  российской гражданской идентичности  обучающихся;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Сохранение  и развитие  культурного  разнообразия и языкового наследия многонационального  народа Российской  Федерации, реализации  права  на изучение  родного  языка, овладение духовными ценностями  и  культурой многонационального  народа  России;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Духовно-нравственного  развития гражданина  России  в педагогически организованном процессе  </a:t>
            </a:r>
            <a:r>
              <a:rPr lang="ru-RU" b="1" dirty="0" err="1" smtClean="0">
                <a:solidFill>
                  <a:srgbClr val="002060"/>
                </a:solidFill>
              </a:rPr>
              <a:t>осознонного</a:t>
            </a:r>
            <a:r>
              <a:rPr lang="ru-RU" b="1" dirty="0" smtClean="0">
                <a:solidFill>
                  <a:srgbClr val="002060"/>
                </a:solidFill>
              </a:rPr>
              <a:t>  восприятия  и  принятия  ценностей  культурно-регионального  сообщества;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Осознонного</a:t>
            </a:r>
            <a:r>
              <a:rPr lang="ru-RU" b="1" dirty="0" smtClean="0">
                <a:solidFill>
                  <a:srgbClr val="002060"/>
                </a:solidFill>
              </a:rPr>
              <a:t>  принятия личностью  традиций, ценностей, особых  форм культурно-исторической, социальной  и духовной  жизни родного  села, города, района, области, края, республики.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>               Спасибо за внимание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В работе наших детских  садов  на  первый  план выступают задачи:  </a:t>
            </a:r>
          </a:p>
          <a:p>
            <a:endParaRPr lang="ru-RU" dirty="0" smtClean="0"/>
          </a:p>
          <a:p>
            <a:r>
              <a:rPr lang="ru-RU" dirty="0" smtClean="0"/>
              <a:t>1) Изучить современную нормативно-правовую базу, регулирующую деятельность дошкольного образовательного учреждения. </a:t>
            </a:r>
          </a:p>
          <a:p>
            <a:r>
              <a:rPr lang="ru-RU" dirty="0" smtClean="0"/>
              <a:t>2) Выделить основные требования к предметно-пространственной развивающей среде группы детского сада на современном этапе.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охраны  и укрепления физического и  психического здоровья детей, их  полноценного  развития, </a:t>
            </a:r>
            <a:r>
              <a:rPr lang="ru-RU" b="1" dirty="0" err="1" smtClean="0">
                <a:solidFill>
                  <a:srgbClr val="002060"/>
                </a:solidFill>
              </a:rPr>
              <a:t>гуманизации</a:t>
            </a:r>
            <a:r>
              <a:rPr lang="ru-RU" b="1" dirty="0" smtClean="0">
                <a:solidFill>
                  <a:srgbClr val="002060"/>
                </a:solidFill>
              </a:rPr>
              <a:t>  процесса  воспитания  и обучения, а также  личностно-ориентированного образования;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создания во  время пребывания ребенка на свежем воздухе  разносторонней развивающей  среды, чтобы дать ему  возможность  проявить  себя  в разных  видах  деятельности 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Решение этих задач  невозможно без создания  условий для полноценного использования всех элементов окружающей предметной среды ДОУ.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 ПРОЕКТА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Вопрос организации предметно-развивающей среды на сегодняшний день стоит особо актуально. Это связано с введением нового Федерального государственного образовательного стандарта (ФГОС) к структуре основной общеобразовательной программы дошкольного образования.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Понятие предметно-развивающая среда определяется как «система материальных объектов деятельности ребенка, функционально моделирующая содержание его духовного и физического развития».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Актуальность проекта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выполнение  требований к  комфортности  и  безопасности оборудования;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- соответствие развивающей среды образовательной  программе, реализуемой в детском  саду;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- учет  всех направлений развития ребенка;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- обеспечение возможности для  исследования, поисковой деятельности, экспериментирования  и  самостоятельной  индивидуальной деятельности.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При организации такой среды на  участках детского сада учитываем: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фото беркат\20141112102906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9505" y="1481138"/>
            <a:ext cx="7624989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Оформление приемной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беркат\2014111210284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1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158</TotalTime>
  <Words>713</Words>
  <PresentationFormat>Экран (4:3)</PresentationFormat>
  <Paragraphs>77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Открытая</vt:lpstr>
      <vt:lpstr>Предметно -пространственная развивающая среда</vt:lpstr>
      <vt:lpstr>ОБОСНОВАНИЕ НЕОБХОДИМОСТИ ПРОЕКТА</vt:lpstr>
      <vt:lpstr>Участники проекта</vt:lpstr>
      <vt:lpstr>ЦЕЛЬ ПРОЕКТА</vt:lpstr>
      <vt:lpstr>ЗАДАЧИ ПРОЕКТА</vt:lpstr>
      <vt:lpstr>Актуальность проекта</vt:lpstr>
      <vt:lpstr> При организации такой среды на  участках детского сада учитываем: </vt:lpstr>
      <vt:lpstr>Оформление приемной</vt:lpstr>
      <vt:lpstr>Слайд 9</vt:lpstr>
      <vt:lpstr>Слайд 10</vt:lpstr>
      <vt:lpstr>Слайд 11</vt:lpstr>
      <vt:lpstr>Слайд 12</vt:lpstr>
      <vt:lpstr>ОЖИДАЕМЫЕ РЕЗУЛЬТАТЫ ПРОЕКТА</vt:lpstr>
      <vt:lpstr>Слайд 14</vt:lpstr>
      <vt:lpstr>Слайд 15</vt:lpstr>
      <vt:lpstr>Слайд 16</vt:lpstr>
      <vt:lpstr>Соблюдаем Правила дорожного движения</vt:lpstr>
      <vt:lpstr>Слайд 18</vt:lpstr>
      <vt:lpstr>Слайд 19</vt:lpstr>
      <vt:lpstr>Слайд 20</vt:lpstr>
      <vt:lpstr>Слайд 21</vt:lpstr>
      <vt:lpstr>Слайд 22</vt:lpstr>
      <vt:lpstr>Слайд 23</vt:lpstr>
      <vt:lpstr>Уголок природы</vt:lpstr>
      <vt:lpstr>Слайд 25</vt:lpstr>
      <vt:lpstr>Слайд 26</vt:lpstr>
      <vt:lpstr>Экспериментально-исследовательская деятельность </vt:lpstr>
      <vt:lpstr>Уголок уединения</vt:lpstr>
      <vt:lpstr>Слайд 29</vt:lpstr>
      <vt:lpstr>Национальный уголок</vt:lpstr>
      <vt:lpstr>Оформление спальных помещений</vt:lpstr>
      <vt:lpstr>Слайд 32</vt:lpstr>
      <vt:lpstr>Слайд 33</vt:lpstr>
      <vt:lpstr>Слайд 34</vt:lpstr>
      <vt:lpstr>Пасека для пчел</vt:lpstr>
      <vt:lpstr>Лягушка путешественница</vt:lpstr>
      <vt:lpstr>Михайло Потапыч</vt:lpstr>
      <vt:lpstr>У колодца</vt:lpstr>
      <vt:lpstr>Волшебная ромашка</vt:lpstr>
      <vt:lpstr>Песочные часы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Прoект</dc:title>
  <dc:creator>1</dc:creator>
  <cp:lastModifiedBy>1</cp:lastModifiedBy>
  <cp:revision>45</cp:revision>
  <dcterms:created xsi:type="dcterms:W3CDTF">2014-12-10T07:27:48Z</dcterms:created>
  <dcterms:modified xsi:type="dcterms:W3CDTF">2019-05-22T08:33:02Z</dcterms:modified>
</cp:coreProperties>
</file>