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5BD13F-728C-42C5-B01A-B333468B4095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DB2E883-20B2-487C-82D9-79AE04EA7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188640"/>
            <a:ext cx="8136904" cy="1049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lvl="0" indent="-320040" algn="ctr">
              <a:spcBef>
                <a:spcPct val="0"/>
              </a:spcBef>
              <a:buClr>
                <a:srgbClr val="F14124">
                  <a:lumMod val="75000"/>
                </a:srgbClr>
              </a:buClr>
              <a:buSzPct val="128000"/>
            </a:pPr>
            <a:endParaRPr lang="ru-RU" sz="6600" b="1" dirty="0" smtClean="0">
              <a:solidFill>
                <a:prstClr val="black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  <a:ea typeface="+mj-ea"/>
              <a:cs typeface="+mj-cs"/>
            </a:endParaRPr>
          </a:p>
          <a:p>
            <a:pPr marL="320040" lvl="0" indent="-320040" algn="ctr">
              <a:spcBef>
                <a:spcPct val="0"/>
              </a:spcBef>
              <a:buClr>
                <a:srgbClr val="F14124">
                  <a:lumMod val="75000"/>
                </a:srgbClr>
              </a:buClr>
              <a:buSzPct val="128000"/>
            </a:pPr>
            <a:r>
              <a:rPr lang="ru-RU" sz="4400" b="1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>   ПРОЕКТ</a:t>
            </a:r>
            <a:r>
              <a:rPr lang="ru-RU" sz="4400" b="1" dirty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4400" b="1" dirty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4400" b="1" dirty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>«В </a:t>
            </a:r>
            <a:r>
              <a:rPr lang="ru-RU" sz="4400" b="1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>гостях  у  сказки» </a:t>
            </a:r>
            <a:r>
              <a:rPr lang="ru-RU" sz="6600" b="1" dirty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6600" b="1" dirty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2800" b="1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>ГБДОУ  «Детский №3 «Мечта»</a:t>
            </a:r>
            <a:r>
              <a:rPr lang="ru-RU" sz="28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28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66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66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107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107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107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107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107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107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</a:br>
            <a:endParaRPr lang="ru-RU" sz="10700" b="1" dirty="0">
              <a:solidFill>
                <a:prstClr val="black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9058" y="3933056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Разработала: воспитатель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младшей группы </a:t>
            </a:r>
            <a:r>
              <a:rPr lang="ru-RU" dirty="0" smtClean="0">
                <a:solidFill>
                  <a:srgbClr val="FF0000"/>
                </a:solidFill>
              </a:rPr>
              <a:t>«Весельчак» </a:t>
            </a:r>
            <a:r>
              <a:rPr lang="ru-RU" dirty="0" err="1" smtClean="0">
                <a:solidFill>
                  <a:srgbClr val="FF0000"/>
                </a:solidFill>
              </a:rPr>
              <a:t>Мутушева</a:t>
            </a:r>
            <a:r>
              <a:rPr lang="ru-RU" dirty="0" smtClean="0">
                <a:solidFill>
                  <a:srgbClr val="FF0000"/>
                </a:solidFill>
              </a:rPr>
              <a:t> Э.М.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276872"/>
            <a:ext cx="5616624" cy="2520280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  <a:t>Проведение утренней гимнастики, занятий по физическому воспитанию, прогулок с элементами игр из сказок. </a:t>
            </a:r>
            <a:b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  <a:t> - Подвижные игры: </a:t>
            </a:r>
            <a:b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  <a:t>«Гуси – лебеди», «Два мороза», «У медведя во бору», «Палочка выручалочка», «Хитрая лиса», «Рыбак и рыбки», «Дети и волк», «Зайцы и медведь», «Волки и ягнята», «Ванюша и лебеди», «Волк и поросята».</a:t>
            </a:r>
            <a:b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7056" y="620688"/>
            <a:ext cx="849694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prstClr val="black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  <a:ea typeface="+mj-ea"/>
              <a:cs typeface="+mj-cs"/>
            </a:endParaRPr>
          </a:p>
          <a:p>
            <a:endParaRPr lang="ru-RU" sz="4000" b="1" dirty="0" smtClean="0">
              <a:solidFill>
                <a:prstClr val="black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  <a:ea typeface="+mj-ea"/>
              <a:cs typeface="+mj-cs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>ЗДОРОВЬЕ </a:t>
            </a:r>
            <a:r>
              <a:rPr lang="ru-RU" sz="2400" b="1" dirty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>И ФИЗИЧЕСКАЯ КУЛЬТУРА </a:t>
            </a:r>
            <a:r>
              <a:rPr lang="ru-RU" sz="20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20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+mj-ea"/>
                <a:cs typeface="+mj-cs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85794"/>
            <a:ext cx="7056784" cy="5667542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Monotype Corsiva" pitchFamily="66" charset="0"/>
              </a:rPr>
              <a:t> ПОЗНАНИЕ :</a:t>
            </a: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>- Самостоятельное создание проекта группой детей по инсценировке сказок. </a:t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>- Использование сказочности и сказочных персонажей в формировании элементарных математических понятий, в математических дидактических играх. </a:t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> - Использование волшебства в познании окружающего мира (вопросы, создание проблемы) .</a:t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>- Дидактические игры «Отгадай сказку», «Из какой сказки герой? », «Чей костюм», «Кто и из какой сказки использовал данный предмет? », «Произнеси слова персонажа», «Вспомни слова героя».</a:t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  <a:endParaRPr lang="ru-RU" sz="2400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305800" cy="5184576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Monotype Corsiva" pitchFamily="66" charset="0"/>
              </a:rPr>
              <a:t>ТРУДОВОЕ ОБУЧЕНИЕ:</a:t>
            </a: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 - Подготовка атрибутов и декораций к спектаклям (эстетический вид) </a:t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Monotype Corsiva" pitchFamily="66" charset="0"/>
              </a:rPr>
              <a:t>КОНСТРУИРОВАНИЕ: </a:t>
            </a: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Оригами «Лиса», «Заяц».</a:t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Monotype Corsiva" pitchFamily="66" charset="0"/>
              </a:rPr>
              <a:t>РУЧНОЙ ТРУД. </a:t>
            </a:r>
            <a:br>
              <a:rPr lang="ru-RU" sz="28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Поделки из природного материала. </a:t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335758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Monotype Corsiva" pitchFamily="66" charset="0"/>
              </a:rPr>
              <a:t/>
            </a:r>
            <a:br>
              <a:rPr lang="ru-RU" sz="5400" b="1" dirty="0" smtClean="0">
                <a:latin typeface="Monotype Corsiva" pitchFamily="66" charset="0"/>
              </a:rPr>
            </a:br>
            <a:endParaRPr lang="ru-RU" sz="5400" b="1" dirty="0">
              <a:latin typeface="Monotype Corsiva" pitchFamily="66" charset="0"/>
            </a:endParaRPr>
          </a:p>
        </p:txBody>
      </p:sp>
      <p:pic>
        <p:nvPicPr>
          <p:cNvPr id="1026" name="Picture 2" descr="F:\викуся\ФОТО колобок\SAM_173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1115616" y="3528876"/>
            <a:ext cx="3312368" cy="27084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 descr="F:\викуся\ФОТО колобок\SAM_1732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4" cstate="email"/>
          <a:stretch>
            <a:fillRect/>
          </a:stretch>
        </p:blipFill>
        <p:spPr bwMode="auto">
          <a:xfrm>
            <a:off x="4860032" y="3501008"/>
            <a:ext cx="3346450" cy="27363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214282" y="142852"/>
            <a:ext cx="8534182" cy="304698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>
                <a:latin typeface="Monotype Corsiva" pitchFamily="66" charset="0"/>
              </a:rPr>
              <a:t>Художественное творчество: </a:t>
            </a:r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sz="2000" dirty="0" smtClean="0"/>
              <a:t>- Рисование героев сказок «Колобок», Снегурочка», «Курочка Ряба»; сюжетное рисование «Три медведя».</a:t>
            </a:r>
          </a:p>
          <a:p>
            <a:pPr algn="ctr">
              <a:buNone/>
            </a:pPr>
            <a:r>
              <a:rPr lang="ru-RU" sz="2000" dirty="0" smtClean="0"/>
              <a:t>  	- Лепка героев и сюжетов сказок «</a:t>
            </a:r>
            <a:r>
              <a:rPr lang="ru-RU" sz="2000" dirty="0" err="1" smtClean="0"/>
              <a:t>Заюшкина</a:t>
            </a:r>
            <a:r>
              <a:rPr lang="ru-RU" sz="2000" dirty="0" smtClean="0"/>
              <a:t> избушка», «Маша и медведь», «Колобок»</a:t>
            </a:r>
          </a:p>
          <a:p>
            <a:pPr algn="ctr">
              <a:buNone/>
            </a:pPr>
            <a:r>
              <a:rPr lang="ru-RU" sz="2000" dirty="0" smtClean="0"/>
              <a:t> 	- Аппликации к сказкам «</a:t>
            </a:r>
            <a:r>
              <a:rPr lang="ru-RU" sz="2000" dirty="0" err="1" smtClean="0"/>
              <a:t>Заюшкина</a:t>
            </a:r>
            <a:r>
              <a:rPr lang="ru-RU" sz="2000" dirty="0" smtClean="0"/>
              <a:t> избушка» и др. </a:t>
            </a:r>
          </a:p>
          <a:p>
            <a:pPr algn="ctr">
              <a:buNone/>
            </a:pPr>
            <a:r>
              <a:rPr lang="ru-RU" sz="2000" dirty="0" smtClean="0"/>
              <a:t>  	- Самостоятельное детское творчество. </a:t>
            </a:r>
          </a:p>
          <a:p>
            <a:pPr algn="ctr">
              <a:buNone/>
            </a:pPr>
            <a:r>
              <a:rPr lang="ru-RU" sz="2000" dirty="0" smtClean="0"/>
              <a:t>  	- Помощь в оформлении выставок в группе. </a:t>
            </a:r>
          </a:p>
          <a:p>
            <a:pPr algn="ctr">
              <a:buNone/>
            </a:pPr>
            <a:r>
              <a:rPr lang="ru-RU" sz="2000" dirty="0" smtClean="0"/>
              <a:t>  	- Иллюстрирование сказки.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1872208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Коммуникация :</a:t>
            </a:r>
            <a:r>
              <a:rPr lang="ru-RU" sz="2200" b="1" dirty="0" smtClean="0">
                <a:latin typeface="Monotype Corsiva" pitchFamily="66" charset="0"/>
              </a:rPr>
              <a:t/>
            </a:r>
            <a:br>
              <a:rPr lang="ru-RU" sz="2200" b="1" dirty="0" smtClean="0">
                <a:latin typeface="Monotype Corsiva" pitchFamily="66" charset="0"/>
              </a:rPr>
            </a:br>
            <a:r>
              <a:rPr lang="ru-RU" sz="2200" b="1" dirty="0" smtClean="0"/>
              <a:t> </a:t>
            </a:r>
            <a:r>
              <a:rPr lang="ru-RU" sz="2700" dirty="0" smtClean="0">
                <a:solidFill>
                  <a:schemeClr val="tx1"/>
                </a:solidFill>
              </a:rPr>
              <a:t>Составление творческих рассказов: «Сочини конец сказки», «Сочини сказку про … », сказок и небылиц по рисункам, по замыслу, по памяти.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	</a:t>
            </a:r>
            <a:br>
              <a:rPr lang="ru-RU" sz="2700" dirty="0" smtClean="0"/>
            </a:br>
            <a:endParaRPr lang="ru-RU" sz="2700" dirty="0"/>
          </a:p>
        </p:txBody>
      </p:sp>
      <p:pic>
        <p:nvPicPr>
          <p:cNvPr id="3074" name="Picture 2" descr="F:\викуся\ФОТО колобок\SAM_178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1619671" y="2636912"/>
            <a:ext cx="5809171" cy="3384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55576" y="980728"/>
            <a:ext cx="7671226" cy="199684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ТЕАТРАЛИЗОВАННАЯ ДЕЯТЕЛЬНОСТЬ:</a:t>
            </a:r>
            <a:b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3100" dirty="0" smtClean="0">
                <a:solidFill>
                  <a:schemeClr val="tx1"/>
                </a:solidFill>
                <a:latin typeface="Constantia" pitchFamily="18" charset="0"/>
              </a:rPr>
              <a:t>- Инсценировка сказки: «Колобок»</a:t>
            </a:r>
            <a:br>
              <a:rPr lang="ru-RU" sz="31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Constantia" pitchFamily="18" charset="0"/>
              </a:rPr>
            </a:br>
            <a:endParaRPr lang="ru-RU" dirty="0"/>
          </a:p>
        </p:txBody>
      </p:sp>
      <p:pic>
        <p:nvPicPr>
          <p:cNvPr id="5123" name="Picture 3" descr="F:\викуся\ФОТО колобок\IMG_3918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2915816" y="3068960"/>
            <a:ext cx="3346450" cy="28083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7694240" cy="5184576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8800" dirty="0" smtClean="0">
                <a:solidFill>
                  <a:srgbClr val="C00000"/>
                </a:solidFill>
                <a:latin typeface="Monotype Corsiva" pitchFamily="66" charset="0"/>
              </a:rPr>
              <a:t>В</a:t>
            </a:r>
            <a:r>
              <a:rPr lang="ru-RU" sz="8800" b="1" dirty="0" smtClean="0">
                <a:solidFill>
                  <a:srgbClr val="C00000"/>
                </a:solidFill>
                <a:latin typeface="Monotype Corsiva" pitchFamily="66" charset="0"/>
              </a:rPr>
              <a:t>ывод  </a:t>
            </a:r>
            <a:endParaRPr lang="ru-RU" sz="8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2204864"/>
            <a:ext cx="8208912" cy="36724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Cambria" pitchFamily="18" charset="0"/>
              </a:rPr>
              <a:t>	</a:t>
            </a:r>
            <a:r>
              <a:rPr lang="ru-RU" sz="2800" dirty="0" smtClean="0">
                <a:solidFill>
                  <a:srgbClr val="00B050"/>
                </a:solidFill>
                <a:latin typeface="Cambria" pitchFamily="18" charset="0"/>
              </a:rPr>
              <a:t>Использование сказок в познавательной деятельности помогает  эффективно решать проблему воспитания интереса к художественной литературе, развивать нравственно-эстетические чувства, формировать позицию гражданина, воспитывать волевые качества.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305800" cy="46434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sz="4400" dirty="0" smtClean="0">
                <a:solidFill>
                  <a:srgbClr val="00B050"/>
                </a:solidFill>
                <a:latin typeface="Monotype Corsiva" pitchFamily="66" charset="0"/>
              </a:rPr>
              <a:t>Сказка – ложь, да в ней – намек, добрым молодцам урок. </a:t>
            </a:r>
            <a:br>
              <a:rPr lang="ru-RU" sz="4400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sz="4400" dirty="0" smtClean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ru-RU" sz="4400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sz="4400" dirty="0" smtClean="0">
                <a:solidFill>
                  <a:srgbClr val="00B050"/>
                </a:solidFill>
                <a:latin typeface="Monotype Corsiva" pitchFamily="66" charset="0"/>
              </a:rPr>
              <a:t>А. С. Пушкин. </a:t>
            </a:r>
            <a:endParaRPr lang="ru-RU" sz="4400" dirty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1124744"/>
            <a:ext cx="7560839" cy="14401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</a:rPr>
              <a:t>ЦЕЛЬ</a:t>
            </a:r>
            <a:endParaRPr lang="ru-RU" sz="4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3"/>
          </p:nvPr>
        </p:nvSpPr>
        <p:spPr>
          <a:xfrm>
            <a:off x="1763688" y="1844824"/>
            <a:ext cx="6192688" cy="418148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Arial Black" pitchFamily="34" charset="0"/>
              </a:rPr>
              <a:t>	</a:t>
            </a:r>
            <a:r>
              <a:rPr lang="ru-RU" sz="2400" dirty="0" smtClean="0">
                <a:solidFill>
                  <a:srgbClr val="00B050"/>
                </a:solidFill>
                <a:latin typeface="Constantia" pitchFamily="18" charset="0"/>
              </a:rPr>
              <a:t>Приобщать детей к высокохудожественной литературе, формировать у них запас литературных художественных впечатлений, прививать интерес к театральной деятельности, раскрывать ценности совместного творчества детей и их родителей. </a:t>
            </a:r>
            <a:endParaRPr lang="ru-RU" sz="2400" dirty="0">
              <a:solidFill>
                <a:srgbClr val="00B05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8572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ЗАДАЧИ</a:t>
            </a:r>
            <a:endParaRPr lang="ru-RU" sz="3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3"/>
          </p:nvPr>
        </p:nvSpPr>
        <p:spPr>
          <a:xfrm>
            <a:off x="1259632" y="1916832"/>
            <a:ext cx="6336704" cy="46611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1600" dirty="0" smtClean="0">
                <a:solidFill>
                  <a:schemeClr val="tx1"/>
                </a:solidFill>
                <a:latin typeface="Constantia" pitchFamily="18" charset="0"/>
              </a:rPr>
              <a:t>1. Знакомить с различными видами сказочных произведений, учить узнавать персонажи сказок, знать название и автора, пересказывать содержание, высказывать свое отношение к героям сказки; закреплять умения использовать средства выразительности (позы, жесты, мимику, интонации, движения) и разные виды театров ( пальчиковый, театр картинок, кукольный) ; совершенствовать навыки самостоятельно выбирать сказку для постановки, драматизации, готовить необходимые атрибуты и декорации для будущего спектакля, распределять между собой обязанности и роли.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Constantia" pitchFamily="18" charset="0"/>
              </a:rPr>
              <a:t>	 2. Развивать творческую самостоятельность и эстетический вкус дошкольников в организации театрализованных игр, в создании и передаче образов, отчетливость произношения, традиции семейного чтения. 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Constantia" pitchFamily="18" charset="0"/>
              </a:rPr>
              <a:t>	 3. Воспитывать партнерские отношения между детьми, коммуникативные качества, создавать радостный эмоциональный настрой, поощрять творческую инициативу.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 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72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ГИПОТЕЗА</a:t>
            </a:r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59632" y="1772816"/>
            <a:ext cx="6192688" cy="3024336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dirty="0" smtClean="0"/>
              <a:t>		</a:t>
            </a:r>
            <a:r>
              <a:rPr lang="ru-RU" sz="1600" dirty="0" smtClean="0">
                <a:solidFill>
                  <a:srgbClr val="00B050"/>
                </a:solidFill>
              </a:rPr>
              <a:t>Сказка обладает преимуществом над другими воспитательными приемами. Это своего рода нравственный кодекс народа, их героика – это хотя и воображаемые, но примеры истинного поведения честного человека, умеющего постоять за свое достоинство.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B050"/>
                </a:solidFill>
              </a:rPr>
              <a:t> 		Сказка играет важнейшую роль в развитии воображения – способности, без которой невозможна ни умственная деятельность ребенка в период дошкольного и школьного обучения, ни любая творческая деятельность взрослого. Сказки прививают интерес к чтению художественной литературы. </a:t>
            </a:r>
            <a:endParaRPr lang="ru-RU" sz="1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484784"/>
            <a:ext cx="8229600" cy="12527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 АКТУАЛЬНОСТЬ ТЕМЫ</a:t>
            </a:r>
            <a:b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endParaRPr lang="ru-RU" sz="2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267744" y="2060848"/>
            <a:ext cx="5616624" cy="3096344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	</a:t>
            </a:r>
            <a:r>
              <a:rPr lang="ru-RU" sz="1800" dirty="0" smtClean="0">
                <a:solidFill>
                  <a:srgbClr val="00B050"/>
                </a:solidFill>
              </a:rPr>
              <a:t>Огромной любовью пользуется у детей сказка. </a:t>
            </a:r>
          </a:p>
          <a:p>
            <a:pPr algn="ctr">
              <a:buNone/>
            </a:pPr>
            <a:r>
              <a:rPr lang="ru-RU" sz="1800" dirty="0" smtClean="0">
                <a:solidFill>
                  <a:srgbClr val="00B050"/>
                </a:solidFill>
              </a:rPr>
              <a:t> 	Сказка – древнейший жанр устного народного творчества. Она учит человека жить, вселяет в него оптимизм, веру в торжество добра и справедливости. За фантастикой и вымыслом скрываются реальные человеческие отношения. Отсюда и идет огромное воспитательное значение сказки. На сегодняшнем этапе жизни современного общества данная тема очень актуальна. </a:t>
            </a:r>
            <a:endParaRPr lang="ru-RU" sz="1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628800"/>
            <a:ext cx="8229600" cy="79608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ПРЕДПОЛАГАЕМЫЙ РЕЗУЛЬТАТ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339752" y="2204864"/>
            <a:ext cx="5616624" cy="4176464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Дети должны: 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   - проявлять любовь к сказкам и театральной деятельности;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     - знать и называть прочитанные сказочные произведения, их авторов, тексты, персонажей, мораль;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- знать различные виды театров и уметь показывать их;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     - уметь использовать различные средства выразительности;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  - уметь самостоятельно выбирать сказку, проводить предварительную работу к ее показу, вживаться в свою роль. </a:t>
            </a:r>
          </a:p>
          <a:p>
            <a:pPr>
              <a:buNone/>
            </a:pP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772816"/>
            <a:ext cx="8229600" cy="576064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ru-RU" sz="3100" b="1" dirty="0" smtClean="0">
                <a:solidFill>
                  <a:srgbClr val="C00000"/>
                </a:solidFill>
                <a:latin typeface="Monotype Corsiva" pitchFamily="66" charset="0"/>
              </a:rPr>
              <a:t>Достоинства использования сказки в </a:t>
            </a:r>
            <a:br>
              <a:rPr lang="ru-RU" sz="31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Monotype Corsiva" pitchFamily="66" charset="0"/>
              </a:rPr>
              <a:t>интегративной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0" y="2636912"/>
          <a:ext cx="9144000" cy="42210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324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Развитие личности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Развитие речи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4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Позволяет </a:t>
                      </a:r>
                      <a:r>
                        <a:rPr lang="ru-RU" sz="2000" dirty="0" err="1">
                          <a:latin typeface="Constantia" pitchFamily="18" charset="0"/>
                        </a:rPr>
                        <a:t>сомореализоваться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Развивает образность речи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4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Воспитывает активность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Метафоричность речи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4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Развивает творчество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Расширяет словарный запас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93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Приучает к самостоятельности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Развивает связную, логическую, диалогическую речь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93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Дает возможность найти общий язык со сверстниками и со </a:t>
                      </a:r>
                      <a:r>
                        <a:rPr lang="ru-RU" sz="2000" dirty="0" smtClean="0">
                          <a:latin typeface="Constantia" pitchFamily="18" charset="0"/>
                        </a:rPr>
                        <a:t>взрослыми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Развивает силу голоса, тембр голоса, интонацию, выразительность речи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93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Способствует пробуждению творческих сил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onstantia" pitchFamily="18" charset="0"/>
                        </a:rPr>
                        <a:t>Способствует </a:t>
                      </a:r>
                      <a:r>
                        <a:rPr lang="ru-RU" sz="2000" dirty="0">
                          <a:latin typeface="Constantia" pitchFamily="18" charset="0"/>
                        </a:rPr>
                        <a:t>проявлению своей индивидуальности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4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Обогащает впечатлениями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93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nstantia" pitchFamily="18" charset="0"/>
                        </a:rPr>
                        <a:t>Позволяет накопить богатый жизненный опыт</a:t>
                      </a: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Позитроника\Pictures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56792"/>
            <a:ext cx="8229600" cy="936104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Содержание  практической деятельности  </a:t>
            </a:r>
            <a:b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по реализации  проекта: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928802"/>
            <a:ext cx="8229600" cy="45720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2420888"/>
            <a:ext cx="6408712" cy="227754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Monotype Corsiva" pitchFamily="66" charset="0"/>
              </a:rPr>
              <a:t>СОЦИАЛЬНОЕ РАЗВИТИЕ:</a:t>
            </a: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000" dirty="0" smtClean="0">
                <a:latin typeface="Constantia" pitchFamily="18" charset="0"/>
              </a:rPr>
              <a:t>- Проведение сюжетно-ролевых, театрализованных, дидактических игр с элементами волшебства. </a:t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> </a:t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>- Помощь семьи, сотворчество детей и родителей в конкурсе поделок и рисунков «В гостях у сказки». </a:t>
            </a:r>
            <a:br>
              <a:rPr lang="ru-RU" sz="2000" dirty="0" smtClean="0">
                <a:latin typeface="Constantia" pitchFamily="18" charset="0"/>
              </a:rPr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356</TotalTime>
  <Words>133</Words>
  <Application>Microsoft Office PowerPoint</Application>
  <PresentationFormat>Экран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Слайд 1</vt:lpstr>
      <vt:lpstr> Сказка – ложь, да в ней – намек, добрым молодцам урок.   А. С. Пушкин. </vt:lpstr>
      <vt:lpstr>ЦЕЛЬ</vt:lpstr>
      <vt:lpstr>ЗАДАЧИ</vt:lpstr>
      <vt:lpstr>ГИПОТЕЗА</vt:lpstr>
      <vt:lpstr> АКТУАЛЬНОСТЬ ТЕМЫ </vt:lpstr>
      <vt:lpstr>ПРЕДПОЛАГАЕМЫЙ РЕЗУЛЬТАТ</vt:lpstr>
      <vt:lpstr>Достоинства использования сказки в  интегративной деятельности </vt:lpstr>
      <vt:lpstr>Содержание  практической деятельности   по реализации  проекта: </vt:lpstr>
      <vt:lpstr>Проведение утренней гимнастики, занятий по физическому воспитанию, прогулок с элементами игр из сказок.   - Подвижные игры:  «Гуси – лебеди», «Два мороза», «У медведя во бору», «Палочка выручалочка», «Хитрая лиса», «Рыбак и рыбки», «Дети и волк», «Зайцы и медведь», «Волки и ягнята», «Ванюша и лебеди», «Волк и поросята».                   </vt:lpstr>
      <vt:lpstr> ПОЗНАНИЕ : - Самостоятельное создание проекта группой детей по инсценировке сказок.    - Использование сказочности и сказочных персонажей в формировании элементарных математических понятий, в математических дидактических играх.     - Использование волшебства в познании окружающего мира (вопросы, создание проблемы) .   - Дидактические игры «Отгадай сказку», «Из какой сказки герой? », «Чей костюм», «Кто и из какой сказки использовал данный предмет? », «Произнеси слова персонажа», «Вспомни слова героя».   </vt:lpstr>
      <vt:lpstr>ТРУДОВОЕ ОБУЧЕНИЕ:  - Подготовка атрибутов и декораций к спектаклям (эстетический вид)     КОНСТРУИРОВАНИЕ:   Оригами «Лиса», «Заяц».    РУЧНОЙ ТРУД.  Поделки из природного материала.         </vt:lpstr>
      <vt:lpstr> </vt:lpstr>
      <vt:lpstr>Коммуникация :  Составление творческих рассказов: «Сочини конец сказки», «Сочини сказку про … », сказок и небылиц по рисункам, по замыслу, по памяти.    </vt:lpstr>
      <vt:lpstr>ТЕАТРАЛИЗОВАННАЯ ДЕЯТЕЛЬНОСТЬ:  - Инсценировка сказки: «Колобок»  </vt:lpstr>
      <vt:lpstr>Вывод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Проект  «В гостях у сказки»</dc:title>
  <dc:creator>UserXP</dc:creator>
  <cp:lastModifiedBy>1</cp:lastModifiedBy>
  <cp:revision>54</cp:revision>
  <dcterms:created xsi:type="dcterms:W3CDTF">2013-05-24T11:40:36Z</dcterms:created>
  <dcterms:modified xsi:type="dcterms:W3CDTF">2023-02-20T09:04:25Z</dcterms:modified>
</cp:coreProperties>
</file>