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61" r:id="rId2"/>
    <p:sldId id="313" r:id="rId3"/>
    <p:sldId id="358" r:id="rId4"/>
    <p:sldId id="381" r:id="rId5"/>
    <p:sldId id="271" r:id="rId6"/>
    <p:sldId id="284" r:id="rId7"/>
    <p:sldId id="338" r:id="rId8"/>
    <p:sldId id="396" r:id="rId9"/>
    <p:sldId id="400" r:id="rId10"/>
    <p:sldId id="399" r:id="rId11"/>
    <p:sldId id="353" r:id="rId12"/>
    <p:sldId id="320" r:id="rId13"/>
    <p:sldId id="380" r:id="rId14"/>
    <p:sldId id="355" r:id="rId15"/>
    <p:sldId id="398" r:id="rId16"/>
    <p:sldId id="397" r:id="rId17"/>
    <p:sldId id="369" r:id="rId18"/>
    <p:sldId id="392" r:id="rId19"/>
    <p:sldId id="383" r:id="rId20"/>
    <p:sldId id="328" r:id="rId21"/>
    <p:sldId id="306" r:id="rId22"/>
    <p:sldId id="382" r:id="rId23"/>
    <p:sldId id="330" r:id="rId24"/>
    <p:sldId id="405" r:id="rId25"/>
    <p:sldId id="311" r:id="rId26"/>
    <p:sldId id="302" r:id="rId27"/>
    <p:sldId id="310" r:id="rId28"/>
    <p:sldId id="297" r:id="rId29"/>
    <p:sldId id="315" r:id="rId30"/>
    <p:sldId id="301" r:id="rId31"/>
    <p:sldId id="329" r:id="rId32"/>
    <p:sldId id="300" r:id="rId33"/>
    <p:sldId id="343" r:id="rId34"/>
    <p:sldId id="344" r:id="rId35"/>
    <p:sldId id="345" r:id="rId36"/>
    <p:sldId id="350" r:id="rId37"/>
    <p:sldId id="346" r:id="rId38"/>
    <p:sldId id="402" r:id="rId39"/>
    <p:sldId id="349" r:id="rId40"/>
    <p:sldId id="375" r:id="rId41"/>
    <p:sldId id="333" r:id="rId42"/>
    <p:sldId id="401" r:id="rId43"/>
    <p:sldId id="393" r:id="rId44"/>
    <p:sldId id="385" r:id="rId45"/>
    <p:sldId id="395" r:id="rId46"/>
    <p:sldId id="347" r:id="rId47"/>
    <p:sldId id="403" r:id="rId48"/>
    <p:sldId id="304" r:id="rId49"/>
  </p:sldIdLst>
  <p:sldSz cx="10693400" cy="7561263"/>
  <p:notesSz cx="6797675" cy="9926638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3757"/>
    <a:srgbClr val="D60093"/>
    <a:srgbClr val="CC0099"/>
    <a:srgbClr val="FF9900"/>
    <a:srgbClr val="05FF7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9000" autoAdjust="0"/>
  </p:normalViewPr>
  <p:slideViewPr>
    <p:cSldViewPr>
      <p:cViewPr varScale="1">
        <p:scale>
          <a:sx n="67" d="100"/>
          <a:sy n="67" d="100"/>
        </p:scale>
        <p:origin x="1020" y="66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49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67335" y="252042"/>
            <a:ext cx="10169423" cy="6653911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47530" y="5902992"/>
            <a:ext cx="10201504" cy="1468129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1764295"/>
            <a:ext cx="9089390" cy="1962652"/>
          </a:xfrm>
        </p:spPr>
        <p:txBody>
          <a:bodyPr anchor="b">
            <a:norm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3920656"/>
            <a:ext cx="7485380" cy="1624271"/>
          </a:xfr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rgbClr val="FFFFFF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67335" y="252042"/>
            <a:ext cx="10169423" cy="157274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47530" y="787429"/>
            <a:ext cx="10201504" cy="1468129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1596267"/>
            <a:ext cx="2406015" cy="494749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1596267"/>
            <a:ext cx="7039822" cy="494749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67335" y="252042"/>
            <a:ext cx="10169423" cy="522231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7072143" y="4634655"/>
            <a:ext cx="3363824" cy="78724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063150" y="4493196"/>
            <a:ext cx="6484002" cy="937317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308040" y="4506727"/>
            <a:ext cx="6394499" cy="853671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6559986" y="4491966"/>
            <a:ext cx="3868522" cy="7183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47530" y="4474745"/>
            <a:ext cx="10201504" cy="1466248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954" y="2716189"/>
            <a:ext cx="9089390" cy="1680281"/>
          </a:xfrm>
        </p:spPr>
        <p:txBody>
          <a:bodyPr anchor="t">
            <a:normAutofit/>
          </a:bodyPr>
          <a:lstStyle>
            <a:lvl1pPr algn="ctr">
              <a:defRPr sz="5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9058" y="1584854"/>
            <a:ext cx="7505183" cy="1036174"/>
          </a:xfrm>
        </p:spPr>
        <p:txBody>
          <a:bodyPr anchor="b">
            <a:normAutofit/>
          </a:bodyPr>
          <a:lstStyle>
            <a:lvl1pPr marL="0" indent="0" algn="ctr">
              <a:buNone/>
              <a:defRPr sz="2300">
                <a:solidFill>
                  <a:srgbClr val="FFFFFF"/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91311" y="2953933"/>
            <a:ext cx="4469841" cy="38007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2247" y="2953933"/>
            <a:ext cx="4469841" cy="38007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1312" y="2952745"/>
            <a:ext cx="4469841" cy="705367"/>
          </a:xfrm>
        </p:spPr>
        <p:txBody>
          <a:bodyPr anchor="ctr"/>
          <a:lstStyle>
            <a:lvl1pPr marL="0" indent="0" algn="ctr">
              <a:buNone/>
              <a:defRPr sz="2700" b="0">
                <a:solidFill>
                  <a:schemeClr val="tx2"/>
                </a:solidFill>
                <a:latin typeface="+mj-lt"/>
              </a:defRPr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103" y="3780632"/>
            <a:ext cx="4467342" cy="2973747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5812" y="2952744"/>
            <a:ext cx="4469841" cy="705367"/>
          </a:xfrm>
        </p:spPr>
        <p:txBody>
          <a:bodyPr anchor="ctr"/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j-lt"/>
              </a:defRPr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3780632"/>
            <a:ext cx="4469841" cy="2973747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7335" y="252042"/>
            <a:ext cx="10169423" cy="157274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47530" y="787429"/>
            <a:ext cx="10201504" cy="1466248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67335" y="252042"/>
            <a:ext cx="10169423" cy="157274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9340" y="3948660"/>
            <a:ext cx="3920913" cy="210035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84"/>
              </a:spcAft>
              <a:buNone/>
              <a:defRPr sz="2100">
                <a:solidFill>
                  <a:schemeClr val="tx2"/>
                </a:solidFill>
              </a:defRPr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47530" y="787429"/>
            <a:ext cx="10201504" cy="1468129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69340" y="2520421"/>
            <a:ext cx="3920913" cy="1381191"/>
          </a:xfrm>
        </p:spPr>
        <p:txBody>
          <a:bodyPr anchor="b">
            <a:noAutofit/>
          </a:bodyPr>
          <a:lstStyle>
            <a:lvl1pPr algn="l">
              <a:defRPr sz="37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211" y="2016337"/>
            <a:ext cx="4565600" cy="4200702"/>
          </a:xfrm>
        </p:spPr>
        <p:txBody>
          <a:bodyPr anchor="ctr"/>
          <a:lstStyle>
            <a:lvl1pPr>
              <a:buClr>
                <a:schemeClr val="bg1"/>
              </a:buClr>
              <a:defRPr sz="25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3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21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tx2"/>
                </a:solidFill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67335" y="252042"/>
            <a:ext cx="10169423" cy="6653911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47530" y="5902992"/>
            <a:ext cx="10201504" cy="1468129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054" y="373396"/>
            <a:ext cx="4458677" cy="2679115"/>
          </a:xfrm>
        </p:spPr>
        <p:txBody>
          <a:bodyPr anchor="b">
            <a:normAutofit/>
          </a:bodyPr>
          <a:lstStyle>
            <a:lvl1pPr algn="l"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93246" y="3071180"/>
            <a:ext cx="4465485" cy="266978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FFFFFF"/>
                </a:solidFill>
              </a:defRPr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80228" y="1512253"/>
            <a:ext cx="4170426" cy="3226139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700">
                <a:solidFill>
                  <a:schemeClr val="bg1"/>
                </a:solidFill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67335" y="252042"/>
            <a:ext cx="10169423" cy="2722055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47530" y="1851648"/>
            <a:ext cx="10201504" cy="1466248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0" y="373022"/>
            <a:ext cx="9624060" cy="138119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8627" y="6891096"/>
            <a:ext cx="4428324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DFED9E0-438A-4BD5-97FB-A8DE16D0FEF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449" y="6891096"/>
            <a:ext cx="4428325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356" y="6891095"/>
            <a:ext cx="1358691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9834" y="2949827"/>
            <a:ext cx="8663634" cy="3804552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2917" indent="-312917" algn="l" defTabSz="104305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657343" indent="-312917" algn="l" defTabSz="104305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500" kern="1200">
          <a:solidFill>
            <a:schemeClr val="tx2"/>
          </a:solidFill>
          <a:latin typeface="+mn-lt"/>
          <a:ea typeface="+mn-ea"/>
          <a:cs typeface="+mn-cs"/>
        </a:defRPr>
      </a:lvl2pPr>
      <a:lvl3pPr marL="976055" indent="-260764" algn="l" defTabSz="104305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3pPr>
      <a:lvl4pPr marL="1303820" indent="-260764" algn="l" defTabSz="104305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668890" indent="-260764" algn="l" defTabSz="104305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33959" indent="-260764" algn="l" defTabSz="1043056" rtl="0" eaLnBrk="1" latinLnBrk="0" hangingPunct="1">
        <a:spcBef>
          <a:spcPts val="438"/>
        </a:spcBef>
        <a:buClr>
          <a:schemeClr val="accent1"/>
        </a:buClr>
        <a:buFont typeface="Symbol" pitchFamily="18" charset="2"/>
        <a:buChar char="*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399029" indent="-260764" algn="l" defTabSz="1043056" rtl="0" eaLnBrk="1" latinLnBrk="0" hangingPunct="1">
        <a:spcBef>
          <a:spcPts val="438"/>
        </a:spcBef>
        <a:buClr>
          <a:schemeClr val="accent1"/>
        </a:buClr>
        <a:buFont typeface="Symbol" pitchFamily="18" charset="2"/>
        <a:buChar char="*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764099" indent="-260764" algn="l" defTabSz="1043056" rtl="0" eaLnBrk="1" latinLnBrk="0" hangingPunct="1">
        <a:spcBef>
          <a:spcPts val="438"/>
        </a:spcBef>
        <a:buClr>
          <a:schemeClr val="accent1"/>
        </a:buClr>
        <a:buFont typeface="Symbol" pitchFamily="18" charset="2"/>
        <a:buChar char="*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3129168" indent="-260764" algn="l" defTabSz="1043056" rtl="0" eaLnBrk="1" latinLnBrk="0" hangingPunct="1">
        <a:spcBef>
          <a:spcPts val="438"/>
        </a:spcBef>
        <a:buClr>
          <a:schemeClr val="accent1"/>
        </a:buClr>
        <a:buFont typeface="Symbol" pitchFamily="18" charset="2"/>
        <a:buChar char="*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95832"/>
            <a:ext cx="10695528" cy="79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6180" y="540271"/>
            <a:ext cx="9089390" cy="237626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Государственное бюджетное</a:t>
            </a:r>
            <a:b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образовательное учреждение</a:t>
            </a:r>
            <a:b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«Детский сад №3 «Мечта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3209127"/>
            <a:ext cx="7485380" cy="2714643"/>
          </a:xfrm>
        </p:spPr>
        <p:txBody>
          <a:bodyPr/>
          <a:lstStyle/>
          <a:p>
            <a:endParaRPr lang="ru-RU" dirty="0" smtClean="0"/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Ольмесова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Эльмира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Рамазановна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rosto_priyatnaya_melodiya_-_dlya_prezentaci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03758" y="1637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4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6" y="-30856"/>
            <a:ext cx="10699751" cy="74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81575" y="684287"/>
            <a:ext cx="81234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54212" y="1620391"/>
            <a:ext cx="88569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Для детей</a:t>
            </a:r>
          </a:p>
          <a:p>
            <a:pPr>
              <a:buFontTx/>
              <a:buChar char="-"/>
            </a:pP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уровня математических представлений у детей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среднего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дошкольного возраста.</a:t>
            </a:r>
          </a:p>
          <a:p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-Дети самостоятельно находят способы решения познавательных задач, стремятся к достижению поставленной цели, преодолевают трудности, умеют переносить усвоенный опыт в новые ситуации.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2. Для родителей</a:t>
            </a:r>
          </a:p>
          <a:p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-Родители активно участвуют в подборе занимательного материала к занятиям, в изготовлении дидактических пособий.</a:t>
            </a:r>
          </a:p>
          <a:p>
            <a:pPr>
              <a:buFontTx/>
              <a:buChar char="-"/>
            </a:pP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Осознание родителями важности формирования элементарных математических представлений у детей, расширение знаний родителей о игровых формах и методах в обучении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3. Для педагогов</a:t>
            </a:r>
          </a:p>
          <a:p>
            <a:r>
              <a:rPr lang="ru-RU" sz="1800" b="1" dirty="0" smtClean="0">
                <a:solidFill>
                  <a:srgbClr val="7030A0"/>
                </a:solidFill>
              </a:rPr>
              <a:t>Оснащение предметно-развивающей среды дидактическими играми, пособиями, методическими разработками по развитию интеллектуальных способностей у детей среднего дошкольного возраста.</a:t>
            </a:r>
            <a:endParaRPr lang="ru-RU" sz="1800" b="1" dirty="0">
              <a:solidFill>
                <a:srgbClr val="7030A0"/>
              </a:solidFill>
            </a:endParaRPr>
          </a:p>
          <a:p>
            <a:endParaRPr lang="ru-RU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sz="8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88" y="3573171"/>
            <a:ext cx="2914420" cy="26557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4668" y="2066119"/>
            <a:ext cx="8947877" cy="22999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Воспитатели, дети, родители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 flipV="1">
            <a:off x="560354" y="6754728"/>
            <a:ext cx="9341735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9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</a:t>
            </a:r>
            <a:endParaRPr lang="ru-RU" sz="6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88" y="3573171"/>
            <a:ext cx="2914420" cy="26557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4668" y="2066119"/>
            <a:ext cx="8947877" cy="22999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сентябрь 2017г- май 2018г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 flipV="1">
            <a:off x="560354" y="6754728"/>
            <a:ext cx="9341735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9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15" y="36215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Тип проекта</a:t>
            </a:r>
            <a:endParaRPr lang="ru-RU" sz="6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88" y="3573171"/>
            <a:ext cx="2914420" cy="26557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4668" y="2066119"/>
            <a:ext cx="9501254" cy="2928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 flipV="1">
            <a:off x="560354" y="6754728"/>
            <a:ext cx="9341735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6040" y="2423309"/>
            <a:ext cx="10347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Информационно-познавательный, групповой, долгосрочный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88983" y="351607"/>
            <a:ext cx="8786873" cy="73501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Обеспечение проекта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274602" y="1087376"/>
            <a:ext cx="9700416" cy="6473887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marL="521528" indent="-521528">
              <a:buFont typeface="Arial" pitchFamily="34" charset="0"/>
              <a:buChar char="•"/>
            </a:pPr>
            <a:endParaRPr lang="ru-RU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899003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2744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17478" y="2387591"/>
            <a:ext cx="9358378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В.П. Новикова «Математика в детском саду»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А. И. Сорокина «Дидактические игры в детском саду»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З.А. Михайлова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 Игровые занимательные задачи для дошкольников»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88983" y="351607"/>
            <a:ext cx="8786873" cy="735013"/>
          </a:xfrm>
          <a:prstGeom prst="rect">
            <a:avLst/>
          </a:prstGeom>
          <a:solidFill>
            <a:schemeClr val="bg1"/>
          </a:solidFill>
        </p:spPr>
        <p:txBody>
          <a:bodyPr vert="horz" lIns="104306" tIns="52153" rIns="104306" bIns="52153" rtlCol="0" anchor="ctr">
            <a:norm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602" y="1637491"/>
            <a:ext cx="101441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        </a:t>
            </a:r>
            <a:r>
              <a:rPr lang="ru-RU" sz="2800" b="1" dirty="0" smtClean="0">
                <a:solidFill>
                  <a:srgbClr val="7030A0"/>
                </a:solidFill>
              </a:rPr>
              <a:t>Чтение сказок и стихов с элементами </a:t>
            </a:r>
            <a:r>
              <a:rPr lang="ru-RU" sz="2800" b="1" u="sng" dirty="0" smtClean="0">
                <a:solidFill>
                  <a:srgbClr val="7030A0"/>
                </a:solidFill>
              </a:rPr>
              <a:t>счета</a:t>
            </a:r>
            <a:r>
              <a:rPr lang="ru-RU" sz="2800" b="1" dirty="0" smtClean="0">
                <a:solidFill>
                  <a:srgbClr val="7030A0"/>
                </a:solidFill>
              </a:rPr>
              <a:t>: «Три поросенка», «Семеро козлят», «Белоснежка и семь гномов», «Цветик – </a:t>
            </a:r>
            <a:r>
              <a:rPr lang="ru-RU" sz="2800" b="1" dirty="0" err="1" smtClean="0">
                <a:solidFill>
                  <a:srgbClr val="7030A0"/>
                </a:solidFill>
              </a:rPr>
              <a:t>семицветик</a:t>
            </a:r>
            <a:r>
              <a:rPr lang="ru-RU" sz="2800" b="1" dirty="0" smtClean="0">
                <a:solidFill>
                  <a:srgbClr val="7030A0"/>
                </a:solidFill>
              </a:rPr>
              <a:t>», «Три медведя».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Просмотр компьютерной презентации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цифры»,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фигуры»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Раскрашивание математических раскрасок (по номерам, рисование цифр, раскрашивание цифр.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Работа со счетными палочками.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4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0276" y="463982"/>
            <a:ext cx="7215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49971" y="1503636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1Подготовительный:</a:t>
            </a: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Сентябрь-октябрь 2017 года</a:t>
            </a:r>
          </a:p>
          <a:p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-Проведение диагностики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-Постановка цели и задач проекта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-Составление плана основного этапа проекта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-Подбор методической, художественной литературы по теме проекта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-Подбор дидактических, подвижных игр, физкультминуток по теме проекта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-Изготовление развивающих игр по математике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1.1.Привлечение родителей к совместной работе над проектом: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-Творческое задание  </a:t>
            </a:r>
            <a:r>
              <a:rPr lang="ru-RU" sz="1800" b="1" u="sng" dirty="0">
                <a:solidFill>
                  <a:srgbClr val="FF0000"/>
                </a:solidFill>
              </a:rPr>
              <a:t>(</a:t>
            </a:r>
            <a:r>
              <a:rPr lang="ru-RU" sz="1800" b="1" dirty="0">
                <a:solidFill>
                  <a:srgbClr val="FF0000"/>
                </a:solidFill>
              </a:rPr>
              <a:t>подобрать математические загадки, задачки, ребусы и красочно оформить этот материал)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- Помощь родителей в изготовлении дидактических игр по ФЭМП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 ( изготовление математического планшета «</a:t>
            </a:r>
            <a:r>
              <a:rPr lang="ru-RU" sz="1800" b="1" dirty="0" err="1">
                <a:solidFill>
                  <a:srgbClr val="FF0000"/>
                </a:solidFill>
              </a:rPr>
              <a:t>Геометрик</a:t>
            </a:r>
            <a:r>
              <a:rPr lang="ru-RU" sz="1800" b="1" i="1" dirty="0">
                <a:solidFill>
                  <a:srgbClr val="FF0000"/>
                </a:solidFill>
              </a:rPr>
              <a:t>»</a:t>
            </a:r>
            <a:r>
              <a:rPr lang="ru-RU" sz="1800" b="1" dirty="0">
                <a:solidFill>
                  <a:srgbClr val="FF0000"/>
                </a:solidFill>
              </a:rPr>
              <a:t>)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 - Консультация для родителей «Развитие элементарных математических способностей у детей дошкольного возраста»</a:t>
            </a:r>
          </a:p>
        </p:txBody>
      </p:sp>
    </p:spTree>
    <p:extLst>
      <p:ext uri="{BB962C8B-B14F-4D97-AF65-F5344CB8AC3E}">
        <p14:creationId xmlns:p14="http://schemas.microsoft.com/office/powerpoint/2010/main" val="29349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88983" y="351607"/>
            <a:ext cx="8786873" cy="735013"/>
          </a:xfrm>
          <a:prstGeom prst="rect">
            <a:avLst/>
          </a:prstGeom>
          <a:solidFill>
            <a:schemeClr val="bg1"/>
          </a:solidFill>
        </p:spPr>
        <p:txBody>
          <a:bodyPr vert="horz" lIns="104306" tIns="52153" rIns="104306" bIns="52153" rtlCol="0" anchor="ctr">
            <a:norm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602" y="1637491"/>
            <a:ext cx="101441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        </a:t>
            </a:r>
            <a:r>
              <a:rPr lang="ru-RU" sz="2800" b="1" dirty="0" smtClean="0">
                <a:solidFill>
                  <a:srgbClr val="7030A0"/>
                </a:solidFill>
              </a:rPr>
              <a:t>Чтение сказок и стихов с элементами </a:t>
            </a:r>
            <a:r>
              <a:rPr lang="ru-RU" sz="2800" b="1" u="sng" dirty="0" smtClean="0">
                <a:solidFill>
                  <a:srgbClr val="7030A0"/>
                </a:solidFill>
              </a:rPr>
              <a:t>счета</a:t>
            </a:r>
            <a:r>
              <a:rPr lang="ru-RU" sz="2800" b="1" dirty="0" smtClean="0">
                <a:solidFill>
                  <a:srgbClr val="7030A0"/>
                </a:solidFill>
              </a:rPr>
              <a:t>: «Три поросенка», «Семеро козлят», «Белоснежка и семь гномов», «Цветик – </a:t>
            </a:r>
            <a:r>
              <a:rPr lang="ru-RU" sz="2800" b="1" dirty="0" err="1" smtClean="0">
                <a:solidFill>
                  <a:srgbClr val="7030A0"/>
                </a:solidFill>
              </a:rPr>
              <a:t>семицветик</a:t>
            </a:r>
            <a:r>
              <a:rPr lang="ru-RU" sz="2800" b="1" dirty="0" smtClean="0">
                <a:solidFill>
                  <a:srgbClr val="7030A0"/>
                </a:solidFill>
              </a:rPr>
              <a:t>», «Три медведя».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Просмотр компьютерной презентации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цифры»,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фигуры»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Раскрашивание математических раскрасок (по номерам, рисование цифр, раскрашивание цифр.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Работа со счетными палочками.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-27881"/>
            <a:ext cx="10699751" cy="74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35805" y="381180"/>
            <a:ext cx="7215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5086" y="871350"/>
            <a:ext cx="914012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Основной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Ноябрь 2017г- март 2018г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себя: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выполнение подробного плана работы по формированию элементарных математических представлений у детей;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-совместную работу с детьми, педагогами, родителями для решения поставленных задач;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подборка художественных произведений,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загадок, разнообразных игр, логических задач, упражнений, по данной теме. </a:t>
            </a:r>
          </a:p>
        </p:txBody>
      </p:sp>
    </p:spTree>
    <p:extLst>
      <p:ext uri="{BB962C8B-B14F-4D97-AF65-F5344CB8AC3E}">
        <p14:creationId xmlns:p14="http://schemas.microsoft.com/office/powerpoint/2010/main" val="117100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88983" y="351607"/>
            <a:ext cx="8786873" cy="735013"/>
          </a:xfrm>
          <a:prstGeom prst="rect">
            <a:avLst/>
          </a:prstGeom>
          <a:solidFill>
            <a:schemeClr val="bg1"/>
          </a:solidFill>
        </p:spPr>
        <p:txBody>
          <a:bodyPr vert="horz" lIns="104306" tIns="52153" rIns="104306" bIns="52153" rtlCol="0" anchor="ctr">
            <a:norm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602" y="1637491"/>
            <a:ext cx="101441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        </a:t>
            </a:r>
            <a:r>
              <a:rPr lang="ru-RU" sz="2800" b="1" dirty="0" smtClean="0">
                <a:solidFill>
                  <a:srgbClr val="7030A0"/>
                </a:solidFill>
              </a:rPr>
              <a:t>Чтение сказок и стихов с элементами </a:t>
            </a:r>
            <a:r>
              <a:rPr lang="ru-RU" sz="2800" b="1" u="sng" dirty="0" smtClean="0">
                <a:solidFill>
                  <a:srgbClr val="7030A0"/>
                </a:solidFill>
              </a:rPr>
              <a:t>счета</a:t>
            </a:r>
            <a:r>
              <a:rPr lang="ru-RU" sz="2800" b="1" dirty="0" smtClean="0">
                <a:solidFill>
                  <a:srgbClr val="7030A0"/>
                </a:solidFill>
              </a:rPr>
              <a:t>: «Три поросенка», «Семеро козлят», «Белоснежка и семь гномов», «Цветик – </a:t>
            </a:r>
            <a:r>
              <a:rPr lang="ru-RU" sz="2800" b="1" dirty="0" err="1" smtClean="0">
                <a:solidFill>
                  <a:srgbClr val="7030A0"/>
                </a:solidFill>
              </a:rPr>
              <a:t>семицветик</a:t>
            </a:r>
            <a:r>
              <a:rPr lang="ru-RU" sz="2800" b="1" dirty="0" smtClean="0">
                <a:solidFill>
                  <a:srgbClr val="7030A0"/>
                </a:solidFill>
              </a:rPr>
              <a:t>», «Три медведя».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Просмотр компьютерной презентации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цифры»,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фигуры»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Раскрашивание математических раскрасок (по номерам, рисование цифр, раскрашивание цифр.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Работа со счетными палочками.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59816"/>
            <a:ext cx="10699751" cy="74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2531" y="719113"/>
            <a:ext cx="100272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Дидактические игры с математическим</a:t>
            </a: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содержанием: «Математический планшет», «Веселые геометрические фигуры», «Кармашки с сюрпризом», «Пирамида», «Рыбалка», «Мухоморы», Ваза с цветами», «Математические часы», «Назови соседей чисел», «Помоги снеговику», «Ромашка», Узнай по цвету», «Три медведя», «Геометрические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собиралки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», «Яблоки на прищепках», количество и счет.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Отгадывание загадок, занимательных вопросов, шуточных задачек, головоломок, подвижных игр, физкультминуток.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2239"/>
            <a:ext cx="10699751" cy="74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599058" y="828304"/>
            <a:ext cx="7505183" cy="1368152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ЧТЕНИЕ СКАЗКИ «Три медведя»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закрепить и обобщить знания детей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свойствах</a:t>
            </a:r>
          </a:p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предметов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высокий - низкий, большой-маленький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длинный - короткий, широкий – узкий.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417" y="2736514"/>
            <a:ext cx="4896543" cy="4392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31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106" y="468263"/>
            <a:ext cx="9073515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292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292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292" b="1" dirty="0" smtClean="0">
                <a:solidFill>
                  <a:srgbClr val="FF0000"/>
                </a:solidFill>
                <a:latin typeface="Monotype Corsiva" pitchFamily="66" charset="0"/>
              </a:rPr>
              <a:t>«</a:t>
            </a:r>
            <a:r>
              <a:rPr lang="ru-RU" sz="5292" b="1" dirty="0">
                <a:solidFill>
                  <a:srgbClr val="FF0000"/>
                </a:solidFill>
                <a:latin typeface="Monotype Corsiva" pitchFamily="66" charset="0"/>
              </a:rPr>
              <a:t>Помоги Снеговику!»</a:t>
            </a:r>
            <a:br>
              <a:rPr lang="ru-RU" sz="5292" b="1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969" b="1" dirty="0">
                <a:solidFill>
                  <a:srgbClr val="FF0000"/>
                </a:solidFill>
                <a:latin typeface="Monotype Corsiva" pitchFamily="66" charset="0"/>
              </a:rPr>
              <a:t>Цель: закрепление формы ,цвета, </a:t>
            </a:r>
            <a:r>
              <a:rPr lang="ru-RU" sz="3969" b="1" dirty="0" smtClean="0">
                <a:solidFill>
                  <a:srgbClr val="FF0000"/>
                </a:solidFill>
                <a:latin typeface="Monotype Corsiva" pitchFamily="66" charset="0"/>
              </a:rPr>
              <a:t>размера, предмета</a:t>
            </a:r>
            <a:r>
              <a:rPr lang="ru-RU" sz="3969" b="1" dirty="0">
                <a:solidFill>
                  <a:srgbClr val="FF0000"/>
                </a:solidFill>
                <a:latin typeface="Monotype Corsiva" pitchFamily="66" charset="0"/>
              </a:rPr>
              <a:t>, развитие логического </a:t>
            </a:r>
            <a:r>
              <a:rPr lang="ru-RU" sz="3969" b="1" dirty="0" smtClean="0">
                <a:solidFill>
                  <a:srgbClr val="FF0000"/>
                </a:solidFill>
                <a:latin typeface="Monotype Corsiva" pitchFamily="66" charset="0"/>
              </a:rPr>
              <a:t>     мышления</a:t>
            </a:r>
            <a:r>
              <a:rPr lang="ru-RU" sz="3969" b="1" dirty="0">
                <a:solidFill>
                  <a:srgbClr val="FF000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5" name="Содержимое 4" descr="Дидактическая игра для младших дошкольников «Помоги Снеговику! »"/>
          <p:cNvPicPr>
            <a:picLocks noGrp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50117" y="2844527"/>
            <a:ext cx="2461157" cy="293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maam.ru/upload/blogs/5e00b111e2e75d4dc4bb1374c808cf0f.jpg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31504" y="3224886"/>
            <a:ext cx="2858118" cy="433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F:\P80126-09214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140" y="2484487"/>
            <a:ext cx="4323747" cy="474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9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234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6" y="180231"/>
            <a:ext cx="10690794" cy="755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25907" y="11113"/>
            <a:ext cx="10816702" cy="7225902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62901" y="1116335"/>
            <a:ext cx="7970204" cy="454538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7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дидактических игр,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 способ формирования математических способностей у детей дошкольного возраста»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7293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8" y="3930288"/>
            <a:ext cx="1435236" cy="1404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96" y="1989942"/>
            <a:ext cx="590465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Дидактическая игра «Кармашки с сюрпризом»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Цель: закрепить умение узнавать на ощупь цифры и называть их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1737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80" y="1754213"/>
            <a:ext cx="2088232" cy="1404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7" y="2456573"/>
            <a:ext cx="518457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63" y="3364550"/>
            <a:ext cx="4855997" cy="3224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8" y="373022"/>
            <a:ext cx="9624060" cy="138119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Для развития и совершенствования познавательных, умственных и творческих способностей детей очень действенным методом является дидактическая игра. Ребята с большим интересом выполняли задания в различных дидактических играх.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>Дидактическая игра математический планшет «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Геометрик</a:t>
            </a:r>
            <a:r>
              <a:rPr lang="ru-RU" sz="2000" b="1" i="1" dirty="0" smtClean="0">
                <a:solidFill>
                  <a:srgbClr val="FF0000"/>
                </a:solidFill>
              </a:rPr>
              <a:t>»</a:t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>Цель: развивает мелкую моторику, речь, логическое мышление, внимание, воображение.</a:t>
            </a: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0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152" y="776289"/>
            <a:ext cx="9098306" cy="16532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4410" b="1" dirty="0">
                <a:solidFill>
                  <a:srgbClr val="FF0000"/>
                </a:solidFill>
                <a:latin typeface="Monotype Corsiva" pitchFamily="66" charset="0"/>
              </a:rPr>
              <a:t>«</a:t>
            </a:r>
            <a:r>
              <a:rPr lang="ru-RU" sz="5843" b="1" dirty="0">
                <a:solidFill>
                  <a:srgbClr val="FF0000"/>
                </a:solidFill>
                <a:latin typeface="Monotype Corsiva" pitchFamily="66" charset="0"/>
              </a:rPr>
              <a:t>Геометрические собиралки» </a:t>
            </a:r>
            <a:r>
              <a:rPr lang="ru-RU" sz="4410" b="1" dirty="0"/>
              <a:t/>
            </a:r>
            <a:br>
              <a:rPr lang="ru-RU" sz="4410" b="1" dirty="0"/>
            </a:br>
            <a:r>
              <a:rPr lang="ru-RU" sz="3418" b="1" dirty="0">
                <a:solidFill>
                  <a:srgbClr val="FF0000"/>
                </a:solidFill>
              </a:rPr>
              <a:t>Цель: учить детей составлять предметы из геометрических фигур, закреплять знания детей о цвете.</a:t>
            </a:r>
            <a:endParaRPr lang="ru-RU" sz="3418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http://www.maam.ru/upload/blogs/6c9e255fc23a2853cf776f1b6a6f84ea.jpg.jpg"/>
          <p:cNvPicPr>
            <a:picLocks noGrp="1"/>
          </p:cNvPicPr>
          <p:nvPr>
            <p:ph sz="half" idx="4294967295"/>
          </p:nvPr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 bwMode="auto">
          <a:xfrm>
            <a:off x="5385800" y="2916535"/>
            <a:ext cx="2830243" cy="174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www.maam.ru/upload/blogs/80a1de46f6c7da3511d31b2e1660626a.jpg.jpg"/>
          <p:cNvPicPr/>
          <p:nvPr/>
        </p:nvPicPr>
        <p:blipFill>
          <a:blip r:embed="rId3" cstate="email">
            <a:lum bright="-5000"/>
          </a:blip>
          <a:srcRect/>
          <a:stretch>
            <a:fillRect/>
          </a:stretch>
        </p:blipFill>
        <p:spPr bwMode="auto">
          <a:xfrm>
            <a:off x="6426820" y="4782538"/>
            <a:ext cx="3572647" cy="277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Picture 1" descr="F:\P80126-09052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148" y="3349401"/>
            <a:ext cx="4685533" cy="365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41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468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96" y="1959830"/>
            <a:ext cx="1435236" cy="1404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4" y="1636358"/>
            <a:ext cx="4896543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64" y="3364550"/>
            <a:ext cx="482453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Дидактическая игра «Веселые  геометрические фигуры»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Цель: учить детей различать и называть геометрические фигуры, закреплять количественный и порядковый счет.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88983" y="351607"/>
            <a:ext cx="8786873" cy="735013"/>
          </a:xfrm>
          <a:prstGeom prst="rect">
            <a:avLst/>
          </a:prstGeom>
          <a:solidFill>
            <a:schemeClr val="bg1"/>
          </a:solidFill>
        </p:spPr>
        <p:txBody>
          <a:bodyPr vert="horz" lIns="104306" tIns="52153" rIns="104306" bIns="52153" rtlCol="0" anchor="ctr">
            <a:norm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602" y="1637491"/>
            <a:ext cx="101441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        </a:t>
            </a:r>
            <a:r>
              <a:rPr lang="ru-RU" sz="2800" b="1" dirty="0" smtClean="0">
                <a:solidFill>
                  <a:srgbClr val="7030A0"/>
                </a:solidFill>
              </a:rPr>
              <a:t>Чтение сказок и стихов с элементами </a:t>
            </a:r>
            <a:r>
              <a:rPr lang="ru-RU" sz="2800" b="1" u="sng" dirty="0" smtClean="0">
                <a:solidFill>
                  <a:srgbClr val="7030A0"/>
                </a:solidFill>
              </a:rPr>
              <a:t>счета</a:t>
            </a:r>
            <a:r>
              <a:rPr lang="ru-RU" sz="2800" b="1" dirty="0" smtClean="0">
                <a:solidFill>
                  <a:srgbClr val="7030A0"/>
                </a:solidFill>
              </a:rPr>
              <a:t>: «Три поросенка», «Семеро козлят», «Белоснежка и семь гномов», «Цветик – </a:t>
            </a:r>
            <a:r>
              <a:rPr lang="ru-RU" sz="2800" b="1" dirty="0" err="1" smtClean="0">
                <a:solidFill>
                  <a:srgbClr val="7030A0"/>
                </a:solidFill>
              </a:rPr>
              <a:t>семицветик</a:t>
            </a:r>
            <a:r>
              <a:rPr lang="ru-RU" sz="2800" b="1" dirty="0" smtClean="0">
                <a:solidFill>
                  <a:srgbClr val="7030A0"/>
                </a:solidFill>
              </a:rPr>
              <a:t>», «Три медведя».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Просмотр компьютерной презентации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цифры»,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фигуры»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Раскрашивание математических раскрасок (по номерам, рисование цифр, раскрашивание цифр.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Работа со счетными палочками.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59816"/>
            <a:ext cx="10699751" cy="7476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 descr="D:\DCIM\Camera\2018-01-26 08.57.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8388" y="2575937"/>
            <a:ext cx="5184576" cy="358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02284" y="180231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«</a:t>
            </a:r>
            <a:r>
              <a:rPr lang="ru-RU" sz="4400" b="1" dirty="0">
                <a:solidFill>
                  <a:srgbClr val="FF0000"/>
                </a:solidFill>
                <a:latin typeface="Monotype Corsiva" pitchFamily="66" charset="0"/>
              </a:rPr>
              <a:t>Головоломка» </a:t>
            </a:r>
            <a:r>
              <a:rPr lang="ru-RU" sz="4400" b="1" dirty="0"/>
              <a:t/>
            </a:r>
            <a:br>
              <a:rPr lang="ru-RU" sz="4400" b="1" dirty="0"/>
            </a:br>
            <a:r>
              <a:rPr lang="ru-RU" sz="2400" b="1" dirty="0">
                <a:solidFill>
                  <a:srgbClr val="002060"/>
                </a:solidFill>
              </a:rPr>
              <a:t>Цель:</a:t>
            </a:r>
            <a:r>
              <a:rPr lang="ru-RU" sz="2400" b="1" dirty="0">
                <a:solidFill>
                  <a:srgbClr val="FF0000"/>
                </a:solidFill>
              </a:rPr>
              <a:t> учить из счетных палочек выкладывать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пять квадратиков, ставить рисунки в соответствующие </a:t>
            </a:r>
            <a:r>
              <a:rPr lang="ru-RU" sz="2800" b="1" dirty="0">
                <a:solidFill>
                  <a:srgbClr val="FF0000"/>
                </a:solidFill>
              </a:rPr>
              <a:t>цвета.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1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8163" y="108223"/>
            <a:ext cx="9624060" cy="1381191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Дидактическая игра «Математическая </a:t>
            </a:r>
            <a:r>
              <a:rPr lang="ru-RU" sz="3600" b="1" dirty="0">
                <a:solidFill>
                  <a:srgbClr val="FF0000"/>
                </a:solidFill>
              </a:rPr>
              <a:t>ромашка»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Цель</a:t>
            </a:r>
            <a:r>
              <a:rPr lang="ru-RU" sz="3600" b="1" dirty="0">
                <a:solidFill>
                  <a:srgbClr val="FF0000"/>
                </a:solidFill>
              </a:rPr>
              <a:t>: учить счету в пределах </a:t>
            </a:r>
            <a:r>
              <a:rPr lang="ru-RU" sz="3600" b="1" dirty="0" smtClean="0">
                <a:solidFill>
                  <a:srgbClr val="FF0000"/>
                </a:solidFill>
              </a:rPr>
              <a:t>5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" y="1963659"/>
            <a:ext cx="507365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59" y="1973052"/>
            <a:ext cx="4896544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673350" y="2833425"/>
            <a:ext cx="53467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4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-9697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Дидактическая игра «Собери мухомор»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Цель: умение соотносить количество и число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028825" y="2949575"/>
            <a:ext cx="8664575" cy="380523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52" y="1749125"/>
            <a:ext cx="7560840" cy="496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083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412" y="5513434"/>
            <a:ext cx="1837942" cy="171083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Дидактическая игра «Рыбалка»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Цель: закреплять знания о составе числа; развивать память и логическое мышление.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1" y="2340471"/>
            <a:ext cx="5184775" cy="352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39" y="3204567"/>
            <a:ext cx="4863201" cy="331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04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561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4868" y="5355905"/>
            <a:ext cx="1933286" cy="17995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Дидактическая игры «Пирамида», «Яблоки на прищепках»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Цель</a:t>
            </a:r>
            <a:r>
              <a:rPr lang="ru-RU" sz="2700" b="1" dirty="0">
                <a:solidFill>
                  <a:srgbClr val="FF0000"/>
                </a:solidFill>
              </a:rPr>
              <a:t>: учить собирать предметы </a:t>
            </a:r>
            <a:r>
              <a:rPr lang="ru-RU" sz="2700" b="1" dirty="0" smtClean="0">
                <a:solidFill>
                  <a:srgbClr val="FF0000"/>
                </a:solidFill>
              </a:rPr>
              <a:t>по величине </a:t>
            </a:r>
            <a:r>
              <a:rPr lang="ru-RU" sz="2700" b="1" dirty="0">
                <a:solidFill>
                  <a:srgbClr val="FF0000"/>
                </a:solidFill>
              </a:rPr>
              <a:t>и по </a:t>
            </a:r>
            <a:r>
              <a:rPr lang="ru-RU" sz="2700" b="1" dirty="0" smtClean="0">
                <a:solidFill>
                  <a:srgbClr val="FF0000"/>
                </a:solidFill>
              </a:rPr>
              <a:t>цвету, закрепление знаний о соотношении количества и числа в пределах до 5</a:t>
            </a:r>
            <a:br>
              <a:rPr lang="ru-RU" sz="2700" b="1" dirty="0" smtClean="0">
                <a:solidFill>
                  <a:srgbClr val="FF0000"/>
                </a:solidFill>
              </a:rPr>
            </a:br>
            <a:endParaRPr lang="ru-RU" sz="2700" b="1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0" y="2594523"/>
            <a:ext cx="4873092" cy="3333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18" y="2556495"/>
            <a:ext cx="460851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15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8163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44" y="2232248"/>
            <a:ext cx="336626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40" y="2268463"/>
            <a:ext cx="331236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00" y="4788743"/>
            <a:ext cx="4104456" cy="244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Презентация «Паровозик </a:t>
            </a:r>
            <a:r>
              <a:rPr lang="ru-RU" sz="4000" b="1" dirty="0" err="1" smtClean="0">
                <a:solidFill>
                  <a:srgbClr val="FF0000"/>
                </a:solidFill>
              </a:rPr>
              <a:t>Чух</a:t>
            </a:r>
            <a:r>
              <a:rPr lang="ru-RU" sz="4000" b="1" dirty="0" smtClean="0">
                <a:solidFill>
                  <a:srgbClr val="FF0000"/>
                </a:solidFill>
              </a:rPr>
              <a:t> - </a:t>
            </a:r>
            <a:r>
              <a:rPr lang="ru-RU" sz="4000" b="1" dirty="0" err="1" smtClean="0">
                <a:solidFill>
                  <a:srgbClr val="FF0000"/>
                </a:solidFill>
              </a:rPr>
              <a:t>Чух</a:t>
            </a:r>
            <a:r>
              <a:rPr lang="ru-RU" sz="4000" b="1" dirty="0" smtClean="0">
                <a:solidFill>
                  <a:srgbClr val="FF0000"/>
                </a:solidFill>
              </a:rPr>
              <a:t> учит цифры»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9" y="-219897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1954" y="5355906"/>
            <a:ext cx="1516748" cy="14844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8982" y="208731"/>
            <a:ext cx="85011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 с детских лет занимается Математикой, тот развивает внимание, тренирует свой мозг, свою волю, воспитывает настойчивость и упорство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достижении цели.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(А.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Маркушевич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5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8" y="1942311"/>
            <a:ext cx="4840305" cy="3173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57" y="1887970"/>
            <a:ext cx="4435904" cy="3101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Администратор\Desktop\detsad-244027-1419090561.jpg"/>
          <p:cNvPicPr>
            <a:picLocks noChangeAspect="1" noChangeArrowheads="1"/>
          </p:cNvPicPr>
          <p:nvPr/>
        </p:nvPicPr>
        <p:blipFill>
          <a:blip r:embed="rId5" cstate="print"/>
          <a:srcRect l="6798" t="18437" r="13595" b="8297"/>
          <a:stretch>
            <a:fillRect/>
          </a:stretch>
        </p:blipFill>
        <p:spPr bwMode="auto">
          <a:xfrm>
            <a:off x="3618508" y="5148782"/>
            <a:ext cx="3600400" cy="2252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98228" y="255095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   «</a:t>
            </a: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Количество и счет»</a:t>
            </a:r>
            <a:b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Цель: упражнять в счете  предметов по названному числу.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68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29" y="251813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Дидактические игры: « Ваза с цветами», «Математические часы».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Цель: продолжать знакомить детей с числами и соответствующим количеством предметов.</a:t>
            </a: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2412479"/>
            <a:ext cx="4706938" cy="3490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70" y="2474156"/>
            <a:ext cx="5039688" cy="3367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50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10699751" cy="766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246" y="4500711"/>
            <a:ext cx="1796936" cy="157527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Дидактическая игра «Назови соседей чисел»</a:t>
            </a:r>
            <a:r>
              <a:rPr lang="ru-RU" sz="4400" b="1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400" b="1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b="1" dirty="0">
                <a:solidFill>
                  <a:srgbClr val="FF0000"/>
                </a:solidFill>
                <a:latin typeface="Monotype Corsiva" pitchFamily="66" charset="0"/>
              </a:rPr>
              <a:t>Цель: учить называть </a:t>
            </a: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соседей чисел</a:t>
            </a:r>
            <a:endParaRPr lang="ru-RU" sz="4400" dirty="0"/>
          </a:p>
        </p:txBody>
      </p:sp>
      <p:pic>
        <p:nvPicPr>
          <p:cNvPr id="6" name="Picture 2" descr="D:\bluetooth\P80129-113928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3733" y="2372533"/>
            <a:ext cx="692593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37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150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24248"/>
            <a:ext cx="9624060" cy="142996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1" y="551319"/>
            <a:ext cx="1024079" cy="933180"/>
          </a:xfrm>
          <a:prstGeom prst="rect">
            <a:avLst/>
          </a:prstGeom>
        </p:spPr>
      </p:pic>
      <p:pic>
        <p:nvPicPr>
          <p:cNvPr id="58370" name="Picture 2" descr="D:\фото для презентации\20181102_15190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/>
          <a:srcRect r="687" b="2747"/>
          <a:stretch>
            <a:fillRect/>
          </a:stretch>
        </p:blipFill>
        <p:spPr bwMode="auto">
          <a:xfrm rot="5400000">
            <a:off x="481609" y="2548337"/>
            <a:ext cx="4847258" cy="416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1" name="Picture 3" descr="D:\фото для презентации\20181102_15194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2425" y="3178175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77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9394" name="Picture 2" descr="D:\фото для презентации\20181102_141040.jpg"/>
          <p:cNvPicPr>
            <a:picLocks noChangeAspect="1" noChangeArrowheads="1"/>
          </p:cNvPicPr>
          <p:nvPr/>
        </p:nvPicPr>
        <p:blipFill>
          <a:blip r:embed="rId3" cstate="print"/>
          <a:srcRect l="687" t="916" r="4120" b="916"/>
          <a:stretch>
            <a:fillRect/>
          </a:stretch>
        </p:blipFill>
        <p:spPr bwMode="auto">
          <a:xfrm rot="5400000">
            <a:off x="-337020" y="1034667"/>
            <a:ext cx="5400000" cy="4176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5" name="Picture 3" descr="D:\фото для презентации\20181102_152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2320" y="2280433"/>
            <a:ext cx="5400000" cy="405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52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44" y="1404367"/>
            <a:ext cx="8064896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52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42" name="Picture 2" descr="D:\фото для презентации\20181102_152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292" y="1404367"/>
            <a:ext cx="7632848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7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0418" name="Picture 2" descr="D:\фото для презентации\20181102_144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26" y="494483"/>
            <a:ext cx="5400000" cy="405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9" name="Picture 3" descr="D:\фото для презентации\20181102_152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2452" y="3709193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7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62" y="0"/>
            <a:ext cx="10699751" cy="740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6954" y="1404367"/>
            <a:ext cx="98864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Заключительный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Апрель-май 2018г.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Проект реализован.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мониторинга математического   развития 2017-2018г</a:t>
            </a:r>
            <a:b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интегрированного занятия для родителей </a:t>
            </a:r>
            <a:b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педагогов по формированию элементарных математических представлений.</a:t>
            </a:r>
            <a:b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педагогов «Использование дидактических игр, </a:t>
            </a:r>
            <a:b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способ формирования математических способностей у детей дошкольного возраста.</a:t>
            </a:r>
            <a:b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для педагогов </a:t>
            </a:r>
          </a:p>
          <a:p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Математический планшет «</a:t>
            </a:r>
            <a:r>
              <a:rPr lang="ru-RU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Геометрик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</a:t>
            </a:r>
            <a:b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«Веселая математика дома», «Дидактические игры по формированию </a:t>
            </a:r>
            <a:b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элементарных математических представлений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«Веселая математика дома»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78298" y="468263"/>
            <a:ext cx="53467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4800" b="1" dirty="0">
                <a:solidFill>
                  <a:srgbClr val="FF0000"/>
                </a:solidFill>
              </a:rPr>
              <a:t>Этапы реализации</a:t>
            </a:r>
            <a:br>
              <a:rPr lang="ru-RU" sz="4800" b="1" dirty="0">
                <a:solidFill>
                  <a:srgbClr val="FF0000"/>
                </a:solidFill>
              </a:rPr>
            </a:br>
            <a:r>
              <a:rPr lang="ru-RU" sz="4800" b="1" dirty="0">
                <a:solidFill>
                  <a:srgbClr val="FF0000"/>
                </a:solidFill>
              </a:rPr>
              <a:t/>
            </a:r>
            <a:br>
              <a:rPr lang="ru-RU" sz="4800" b="1" dirty="0">
                <a:solidFill>
                  <a:srgbClr val="FF0000"/>
                </a:solidFill>
              </a:rPr>
            </a:b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3142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24394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76" y="315028"/>
            <a:ext cx="1076090" cy="1053210"/>
          </a:xfrm>
          <a:prstGeom prst="rect">
            <a:avLst/>
          </a:prstGeom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631792" y="3893013"/>
            <a:ext cx="885831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899003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2744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C:\Users\User\Desktop\20181019_2343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54" y="4609407"/>
            <a:ext cx="3940448" cy="2492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\Desktop\20181019_2303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777" y="1996979"/>
            <a:ext cx="3663493" cy="240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\Desktop\20181019_2301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4" y="4609407"/>
            <a:ext cx="3710931" cy="2492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Интегрированное занятие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«В гости к зайчику»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8916" y="351607"/>
            <a:ext cx="9089390" cy="864096"/>
          </a:xfr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1314252" y="1620391"/>
            <a:ext cx="7488832" cy="4896544"/>
          </a:xfrm>
        </p:spPr>
        <p:txBody>
          <a:bodyPr>
            <a:normAutofit fontScale="47500" lnSpcReduction="20000"/>
          </a:bodyPr>
          <a:lstStyle/>
          <a:p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l"/>
            <a:r>
              <a:rPr 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математических </a:t>
            </a:r>
            <a:r>
              <a:rPr lang="ru-R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у дошкольников всегда является основой интеллектуального развития детей, а также способствует общему умственному воспитанию дошкольника.</a:t>
            </a:r>
          </a:p>
          <a:p>
            <a:pPr algn="l"/>
            <a:r>
              <a:rPr lang="ru-R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и педагогов всегда волнует вопрос, как обеспечить полноценное развитие ребёнка в дошкольном возрасте, как правильно подготовить его к школе. Один из показателей интеллектуальной готовности ребёнка к школьному обучению - уровень развития математических и коммуникативных способностей. </a:t>
            </a:r>
          </a:p>
          <a:p>
            <a:pPr algn="l"/>
            <a:r>
              <a:rPr lang="ru-R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данного вопроса натолкнула на мысль создать совместно с родителями проект по овладению детьми среднего дошкольного возраста - умению логически мыслить, анализировать, развивать память, внимание и самое </a:t>
            </a:r>
            <a:r>
              <a:rPr 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правильно </a:t>
            </a:r>
            <a:r>
              <a:rPr lang="ru-R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выражать свои мысли вслух.</a:t>
            </a:r>
          </a:p>
          <a:p>
            <a:pPr algn="l"/>
            <a:r>
              <a:rPr lang="ru-R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дидактических игр и заданий на смекалку, сообразительность, задач, мы уточняем и закрепляем представления детей о числах, об отношениях между ними, о геометрических фигурах, временных и пространственных отношениях. </a:t>
            </a:r>
          </a:p>
          <a:p>
            <a:pPr algn="l"/>
            <a:endParaRPr lang="ru-RU" sz="3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3" y="0"/>
            <a:ext cx="10699751" cy="740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530276" y="396255"/>
            <a:ext cx="7573965" cy="231993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Работа с педагогами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Консультация для педагогов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</a:rPr>
              <a:t>Использование дидактических игр,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как способ формирования математических способностей у детей дошкольного возраста.</a:t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80" y="2844528"/>
            <a:ext cx="5904656" cy="361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7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79809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257" y="95184"/>
            <a:ext cx="9624060" cy="138119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педагогами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– класс «Математический планшет «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Геометрик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Администратор\Desktop\20180831_152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583446" y="-5934937"/>
            <a:ext cx="5400000" cy="4050000"/>
          </a:xfrm>
          <a:prstGeom prst="rect">
            <a:avLst/>
          </a:prstGeom>
          <a:noFill/>
        </p:spPr>
      </p:pic>
      <p:pic>
        <p:nvPicPr>
          <p:cNvPr id="12" name="Picture 3" descr="C:\Users\Администратор\Desktop\20180831_152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31046" y="-5782537"/>
            <a:ext cx="5400000" cy="4050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27" y="3153455"/>
            <a:ext cx="3089758" cy="2764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35" y="2484487"/>
            <a:ext cx="3576873" cy="285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1564" y="3417772"/>
            <a:ext cx="397854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72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191" y="0"/>
            <a:ext cx="10699751" cy="740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40472" y="525008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ВЗАИМОДЕЙСТВИЯ 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С РОДИТЕЛЯМИ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86260" y="1754212"/>
            <a:ext cx="9145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Общие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групповые родительские собрания;</a:t>
            </a:r>
          </a:p>
          <a:p>
            <a:pPr lvl="0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консультации «Веселая математика дома»». </a:t>
            </a:r>
          </a:p>
          <a:p>
            <a:pPr lvl="0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изготовление дидактических игр совместно с родителями;</a:t>
            </a:r>
          </a:p>
          <a:p>
            <a:pPr lvl="0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родителей в подготовке и проведении праздников, досугов;</a:t>
            </a:r>
          </a:p>
          <a:p>
            <a:pPr lvl="0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совместное создание предметно-развивающей среды;</a:t>
            </a:r>
          </a:p>
          <a:p>
            <a:pPr lvl="0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анкетирование «В какие игры любят играть ваши дети?»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Консультация «Дидактические игры по формированию               элементарных математических представлений»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Консультация для родителей «Веселая математика дома»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" y="2628503"/>
            <a:ext cx="475252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81" y="3132559"/>
            <a:ext cx="4788072" cy="3409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62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8011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257" y="95184"/>
            <a:ext cx="9624060" cy="1381191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родителями </a:t>
            </a:r>
            <a:b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Консультация «Дидактические игры по формированию элементарных математических представлений»</a:t>
            </a: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9" y="2628503"/>
            <a:ext cx="2952328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28" y="3420591"/>
            <a:ext cx="3306488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32" y="2664295"/>
            <a:ext cx="3096344" cy="21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0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39" y="2268463"/>
            <a:ext cx="3983071" cy="4921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36" y="2118573"/>
            <a:ext cx="3255701" cy="2671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3" y="2118573"/>
            <a:ext cx="3051498" cy="262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10196" y="-24143"/>
            <a:ext cx="864096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endParaRPr lang="ru-RU" sz="1800" dirty="0" smtClean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постарались привлечь родителей к нашему проекту. Все родители с удовольствием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откликнулись, 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дома вместе с детьми выполняли различные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задания по формированию элементарных математических представлений.</a:t>
            </a:r>
            <a:endParaRPr lang="ru-RU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3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0" y="1620391"/>
            <a:ext cx="5244078" cy="3605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26" y="3780631"/>
            <a:ext cx="4824536" cy="339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4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40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6954" y="1404367"/>
            <a:ext cx="9886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78298" y="468263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 </a:t>
            </a:r>
            <a:endParaRPr lang="ru-RU" sz="4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07232" y="1640381"/>
            <a:ext cx="74888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ходе работы над</a:t>
            </a:r>
            <a:r>
              <a:rPr lang="ru-RU" sz="1800" b="1" dirty="0">
                <a:solidFill>
                  <a:srgbClr val="7030A0"/>
                </a:solidFill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проектом</a:t>
            </a:r>
            <a:r>
              <a:rPr lang="ru-RU" sz="1800" b="1" dirty="0">
                <a:solidFill>
                  <a:srgbClr val="7030A0"/>
                </a:solidFill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родители воспитанников стали активными и</a:t>
            </a:r>
            <a:r>
              <a:rPr lang="ru-RU" sz="1800" b="1" dirty="0">
                <a:solidFill>
                  <a:srgbClr val="7030A0"/>
                </a:solidFill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непосредственными</a:t>
            </a:r>
            <a:r>
              <a:rPr lang="ru-RU" sz="1800" b="1" dirty="0">
                <a:solidFill>
                  <a:srgbClr val="7030A0"/>
                </a:solidFill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участниками творческого процесса, который перерос в тесное содружество.</a:t>
            </a:r>
            <a:r>
              <a:rPr lang="ru-RU" sz="1800" b="1" dirty="0">
                <a:solidFill>
                  <a:srgbClr val="7030A0"/>
                </a:solidFill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Проект</a:t>
            </a:r>
            <a:r>
              <a:rPr lang="ru-RU" sz="1800" b="1" dirty="0">
                <a:solidFill>
                  <a:srgbClr val="7030A0"/>
                </a:solidFill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позволил им реализовать свои способности и таланты, обогатить знания и умения в воспитании детей новым опытом семейного воспитания. У детей появилась потребность в систематической мыслительной деятельности, и умение самостоятельно творить, переживая радость. Каждый ребёнок вышел на свой более высокий уровень</a:t>
            </a:r>
            <a:r>
              <a:rPr lang="ru-RU" sz="1800" b="1" dirty="0">
                <a:solidFill>
                  <a:srgbClr val="7030A0"/>
                </a:solidFill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развития.</a:t>
            </a: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Мониторинг уровня математического развития детей</a:t>
            </a: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конце года. </a:t>
            </a: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Высокий уровень 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– 50%</a:t>
            </a:r>
            <a:endParaRPr lang="ru-RU" sz="1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Средний уровень – 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50%</a:t>
            </a:r>
            <a:endParaRPr lang="ru-RU" sz="1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Низкий уровень – 0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																	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54212" y="579453"/>
            <a:ext cx="943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 проектной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3822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5" y="-1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74292" y="756295"/>
            <a:ext cx="7485380" cy="3712503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2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8916" y="351607"/>
            <a:ext cx="9089390" cy="864096"/>
          </a:xfr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1098228" y="1908423"/>
            <a:ext cx="8208912" cy="446449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Математика - один из наиболее сложных предметов в школьном цикле. Поэтому в детском саду на сегодняшний день ребенок должен усваивать элементарные математические знания. Однако проблема формирования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развития математических способностей детей-одна из наименее разработанных на сегодня методических проблем дошкольной педагогики.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Блок-схема: перфолента 4"/>
          <p:cNvSpPr/>
          <p:nvPr/>
        </p:nvSpPr>
        <p:spPr>
          <a:xfrm>
            <a:off x="560354" y="1800623"/>
            <a:ext cx="9072626" cy="5760640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lvl="0"/>
            <a:endParaRPr lang="en-US" sz="3600" dirty="0" smtClean="0"/>
          </a:p>
          <a:p>
            <a:pPr lvl="0"/>
            <a:endParaRPr lang="en-US" sz="3600" dirty="0" smtClean="0"/>
          </a:p>
          <a:p>
            <a:pPr lvl="0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рганизовать работу по ФЭМП детей дошкольного возраста в соответствии с современными требованиями с использованием дидактических игр для развития памяти, внимания, воображения, логического мышления.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endParaRPr lang="ru-RU" sz="3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88916" y="708797"/>
            <a:ext cx="8879942" cy="873314"/>
          </a:xfrm>
          <a:prstGeom prst="homePlat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r>
              <a:rPr lang="ru-RU" sz="5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Цель</a:t>
            </a:r>
            <a:endParaRPr lang="ru-RU" sz="5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ятиугольник 5"/>
          <p:cNvSpPr/>
          <p:nvPr/>
        </p:nvSpPr>
        <p:spPr>
          <a:xfrm>
            <a:off x="346040" y="208731"/>
            <a:ext cx="9572692" cy="873314"/>
          </a:xfrm>
          <a:prstGeom prst="homePlat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r>
              <a:rPr lang="ru-RU" sz="55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Задачи</a:t>
            </a:r>
            <a:endParaRPr lang="ru-RU" sz="55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31792" y="2311814"/>
            <a:ext cx="95726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098228" y="1764407"/>
            <a:ext cx="817096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у дошкольников элементарные представления о геометрических фигурах и цифрах от 1 до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образное и логическое мышление, умение воспринимать и отображать, сравнивать, обобщать, классифицировать,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т. д.;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Учить сравнивать, классифицировать по свойствам.</a:t>
            </a:r>
          </a:p>
        </p:txBody>
      </p:sp>
    </p:spTree>
    <p:extLst>
      <p:ext uri="{BB962C8B-B14F-4D97-AF65-F5344CB8AC3E}">
        <p14:creationId xmlns:p14="http://schemas.microsoft.com/office/powerpoint/2010/main" val="4662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00" y="19483"/>
            <a:ext cx="10699751" cy="74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4332" y="900311"/>
            <a:ext cx="76936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Методы и приемы </a:t>
            </a:r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В процессе формирования элементарных математических представлений у дошкольников используются разнообразные  методы обучения: практические, наглядные, словесные, игровые.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6118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5124" y="0"/>
            <a:ext cx="10699751" cy="74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26420" y="572805"/>
            <a:ext cx="6426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Гипотеза проекта</a:t>
            </a:r>
            <a:br>
              <a:rPr lang="ru-RU" sz="4800" b="1" dirty="0">
                <a:solidFill>
                  <a:srgbClr val="FF0000"/>
                </a:solidFill>
              </a:rPr>
            </a:b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9194" y="1929943"/>
            <a:ext cx="81550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Если на занятиях по ФЭМП использовать мультимедийные пособия (презентации, дидактические игры, развивающие  мультики) в сочетании традиционными играми и обучением, то педагогический процесс обогатится новыми возможностями, что позволит детям систематизировать усвоенные знания и сформирует у детей дополнительную мотивацию к обучению.</a:t>
            </a:r>
          </a:p>
        </p:txBody>
      </p:sp>
    </p:spTree>
    <p:extLst>
      <p:ext uri="{BB962C8B-B14F-4D97-AF65-F5344CB8AC3E}">
        <p14:creationId xmlns:p14="http://schemas.microsoft.com/office/powerpoint/2010/main" val="413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6728</TotalTime>
  <Words>543</Words>
  <Application>Microsoft Office PowerPoint</Application>
  <PresentationFormat>Произвольный</PresentationFormat>
  <Paragraphs>209</Paragraphs>
  <Slides>48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Arial</vt:lpstr>
      <vt:lpstr>Calibri</vt:lpstr>
      <vt:lpstr>Candara</vt:lpstr>
      <vt:lpstr>Monotype Corsiva</vt:lpstr>
      <vt:lpstr>Symbol</vt:lpstr>
      <vt:lpstr>Times New Roman</vt:lpstr>
      <vt:lpstr>Волна</vt:lpstr>
      <vt:lpstr>Государственное бюджетное дошкольное образовательное учреждение «Детский сад №3 «Мечта»</vt:lpstr>
      <vt:lpstr> </vt:lpstr>
      <vt:lpstr>Презентация PowerPoint</vt:lpstr>
      <vt:lpstr>Актуальность</vt:lpstr>
      <vt:lpstr>                    Проблема</vt:lpstr>
      <vt:lpstr>Презентация PowerPoint</vt:lpstr>
      <vt:lpstr>Презентация PowerPoint</vt:lpstr>
      <vt:lpstr> </vt:lpstr>
      <vt:lpstr> </vt:lpstr>
      <vt:lpstr> </vt:lpstr>
      <vt:lpstr>Участники проекта</vt:lpstr>
      <vt:lpstr> Сроки реализации проекта</vt:lpstr>
      <vt:lpstr> Тип проекта</vt:lpstr>
      <vt:lpstr>Обеспечение проекта</vt:lpstr>
      <vt:lpstr>Презентация PowerPoint</vt:lpstr>
      <vt:lpstr>Презентация PowerPoint</vt:lpstr>
      <vt:lpstr>Презентация PowerPoint</vt:lpstr>
      <vt:lpstr> </vt:lpstr>
      <vt:lpstr> «Помоги Снеговику!» Цель: закрепление формы ,цвета, размера, предмета, развитие логического      мышления.</vt:lpstr>
      <vt:lpstr>Дидактическая игра «Кармашки с сюрпризом» Цель: закрепить умение узнавать на ощупь цифры и называть их</vt:lpstr>
      <vt:lpstr>Для развития и совершенствования познавательных, умственных и творческих способностей детей очень действенным методом является дидактическая игра. Ребята с большим интересом выполняли задания в различных дидактических играх. Дидактическая игра математический планшет «Геометрик» Цель: развивает мелкую моторику, речь, логическое мышление, внимание, воображение. </vt:lpstr>
      <vt:lpstr> «Геометрические собиралки»  Цель: учить детей составлять предметы из геометрических фигур, закреплять знания детей о цвете.</vt:lpstr>
      <vt:lpstr>Дидактическая игра «Веселые  геометрические фигуры» Цель: учить детей различать и называть геометрические фигуры, закреплять количественный и порядковый счет.</vt:lpstr>
      <vt:lpstr>Презентация PowerPoint</vt:lpstr>
      <vt:lpstr>Дидактическая игра «Математическая ромашка»  Цель: учить счету в пределах 5</vt:lpstr>
      <vt:lpstr>Дидактическая игра «Собери мухомор» Цель: умение соотносить количество и число</vt:lpstr>
      <vt:lpstr>Дидактическая игра «Рыбалка» Цель: закреплять знания о составе числа; развивать память и логическое мышление.</vt:lpstr>
      <vt:lpstr> Дидактическая игры «Пирамида», «Яблоки на прищепках»  Цель: учить собирать предметы по величине и по цвету, закрепление знаний о соотношении количества и числа в пределах до 5 </vt:lpstr>
      <vt:lpstr>Презентация «Паровозик Чух - Чух учит цифры»</vt:lpstr>
      <vt:lpstr>Презентация PowerPoint</vt:lpstr>
      <vt:lpstr>Дидактические игры: « Ваза с цветами», «Математические часы». Цель: продолжать знакомить детей с числами и соответствующим количеством предметов.  </vt:lpstr>
      <vt:lpstr>Дидактическая игра «Назови соседей чисел» Цель: учить называть соседей чисел</vt:lpstr>
      <vt:lpstr>Предметно-развивающая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Интегрированное занятие  «В гости к зайчику»</vt:lpstr>
      <vt:lpstr> </vt:lpstr>
      <vt:lpstr>Работа с педагогами Мастер – класс «Математический планшет «Геометрик»</vt:lpstr>
      <vt:lpstr>   </vt:lpstr>
      <vt:lpstr>Консультация для родителей «Веселая математика дома»</vt:lpstr>
      <vt:lpstr> Работа с родителями  Консультация «Дидактические игры по формированию элементарных математических представлений»</vt:lpstr>
      <vt:lpstr>Презентация PowerPoint</vt:lpstr>
      <vt:lpstr>Презентация PowerPoint</vt:lpstr>
      <vt:lpstr> 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420</cp:revision>
  <cp:lastPrinted>2014-01-10T08:09:12Z</cp:lastPrinted>
  <dcterms:created xsi:type="dcterms:W3CDTF">2014-01-09T16:28:25Z</dcterms:created>
  <dcterms:modified xsi:type="dcterms:W3CDTF">2019-03-05T06:35:21Z</dcterms:modified>
</cp:coreProperties>
</file>