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6" r:id="rId6"/>
    <p:sldId id="265" r:id="rId7"/>
    <p:sldId id="264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2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67" autoAdjust="0"/>
    <p:restoredTop sz="86377" autoAdjust="0"/>
  </p:normalViewPr>
  <p:slideViewPr>
    <p:cSldViewPr>
      <p:cViewPr>
        <p:scale>
          <a:sx n="100" d="100"/>
          <a:sy n="100" d="100"/>
        </p:scale>
        <p:origin x="-266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072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76232E-CAEB-41F4-8215-E1EBF3E10FF6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374998-5458-4FA6-95AB-D774E940AB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71810"/>
            <a:ext cx="77724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О познавательной сфере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глухих детей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995486"/>
          </a:xfrm>
        </p:spPr>
        <p:txBody>
          <a:bodyPr>
            <a:normAutofit fontScale="92500" lnSpcReduction="20000"/>
          </a:bodyPr>
          <a:lstStyle/>
          <a:p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                                       </a:t>
            </a:r>
          </a:p>
          <a:p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Алханова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Хадижат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Андиевна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D:\фото Д.с. Гудермес-го района\ФОТОГРАФИИ АЙМАНИ\Фото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2928958" cy="2938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Акцентировать внимание на создание объектов в динамике,</a:t>
            </a:r>
            <a:r>
              <a:rPr lang="ru-RU" i="1" dirty="0" smtClean="0"/>
              <a:t> </a:t>
            </a:r>
            <a:r>
              <a:rPr lang="ru-RU" dirty="0" smtClean="0"/>
              <a:t>в характерных для них движениях, позах, что способствует более глубокому пониманию учащимися природы вещей, формированию у них развернутых представлений об окружающих объектах.</a:t>
            </a:r>
          </a:p>
          <a:p>
            <a:pPr lvl="0"/>
            <a:r>
              <a:rPr lang="ru-RU" dirty="0" smtClean="0"/>
              <a:t>Выделить в качестве структурного этапа занятия по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 работу с формой. </a:t>
            </a:r>
          </a:p>
          <a:p>
            <a:pPr lvl="0"/>
            <a:r>
              <a:rPr lang="ru-RU" dirty="0" smtClean="0"/>
              <a:t>Предоставить дошкольникам свободу в выборе объектов деятельности, материалов для их изготовления, способов их обработки; разъяснить возможности вариативног</a:t>
            </a:r>
            <a:r>
              <a:rPr lang="ru-RU" i="1" dirty="0" smtClean="0"/>
              <a:t>о </a:t>
            </a:r>
            <a:r>
              <a:rPr lang="ru-RU" dirty="0" smtClean="0"/>
              <a:t>выполнени</a:t>
            </a:r>
            <a:r>
              <a:rPr lang="ru-RU" i="1" dirty="0" smtClean="0"/>
              <a:t>я </a:t>
            </a:r>
            <a:r>
              <a:rPr lang="ru-RU" dirty="0" smtClean="0"/>
              <a:t>одних и тех же объектов за счет использования различных</a:t>
            </a:r>
            <a:r>
              <a:rPr lang="ru-RU" b="1" dirty="0" smtClean="0"/>
              <a:t> </a:t>
            </a:r>
            <a:r>
              <a:rPr lang="ru-RU" dirty="0" smtClean="0"/>
              <a:t>материалов.</a:t>
            </a:r>
          </a:p>
          <a:p>
            <a:pPr lvl="0"/>
            <a:r>
              <a:rPr lang="ru-RU" dirty="0" smtClean="0"/>
              <a:t>Использовать на этапе планирования предстоящей работы так называемых “открытые планы”.</a:t>
            </a:r>
          </a:p>
          <a:p>
            <a:pPr lvl="0"/>
            <a:r>
              <a:rPr lang="ru-RU" dirty="0" smtClean="0"/>
              <a:t>Включить в качестве структурного элемента на заключительных этапах занятий по изобразительной деятельности режиссерские и сюжетно-ролевые игры</a:t>
            </a:r>
            <a:r>
              <a:rPr lang="ru-RU" b="1" dirty="0" smtClean="0"/>
              <a:t>, </a:t>
            </a:r>
            <a:r>
              <a:rPr lang="ru-RU" dirty="0" smtClean="0"/>
              <a:t>подразумевающие создание детьми воображаемы</a:t>
            </a:r>
            <a:r>
              <a:rPr lang="ru-RU" i="1" dirty="0" smtClean="0"/>
              <a:t>х </a:t>
            </a:r>
            <a:r>
              <a:rPr lang="ru-RU" dirty="0" smtClean="0"/>
              <a:t>ситуаций,</a:t>
            </a:r>
            <a:r>
              <a:rPr lang="ru-RU" i="1" dirty="0" smtClean="0"/>
              <a:t> </a:t>
            </a:r>
            <a:r>
              <a:rPr lang="ru-RU" dirty="0" smtClean="0"/>
              <a:t>принятие роли и моделирование своего поведения.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Создавать в процессе занятий проблемные ситуации, ставить перед детьми задачи логического типа</a:t>
            </a:r>
            <a:r>
              <a:rPr lang="ru-RU" i="1" dirty="0" smtClean="0"/>
              <a:t>, </a:t>
            </a:r>
            <a:r>
              <a:rPr lang="ru-RU" dirty="0" smtClean="0"/>
              <a:t>неоднозначность решения которых стимулирует деятельность творческого воображения и способствует формированию механизмов комбинаторики данного психического процесса.</a:t>
            </a:r>
          </a:p>
          <a:p>
            <a:pPr lvl="0"/>
            <a:r>
              <a:rPr lang="ru-RU" dirty="0" smtClean="0"/>
              <a:t>Обеспечить систематическую и планомерную работу по развитию речи детей с нарушениями слуха. Разнообразить виды, методы и приемы работы по данному разделу.</a:t>
            </a:r>
          </a:p>
          <a:p>
            <a:pPr lvl="0"/>
            <a:r>
              <a:rPr lang="ru-RU" dirty="0" smtClean="0"/>
              <a:t>Разнообразить дидактические и словесные игры, а также игры-драматизации.</a:t>
            </a:r>
          </a:p>
          <a:p>
            <a:pPr lvl="0"/>
            <a:r>
              <a:rPr lang="ru-RU" dirty="0" smtClean="0"/>
              <a:t>Шире использовать метод проектов и исследовательскую деятельность детей для обогащения эмоционально-чувственного опыта, увеличения объема их представлений об окружающей действительности, расширения кругозора.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Рекомендации по коррекции творческого воображения на занятиях по развитию речи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Мы предлагаем разнообразить работу над текстом, включив различные методы и приемы коррекции творческого воображения. Еще до восприятия написанного текста мы рекомендуем рассматривать книгу, состоящую из одних картинок. В процессе рассматривания дети решают различного рода задания на наглядном уровне. Например, даются задания найти и показать, кто из изображенных на картинке улыбается, плачет, говорит. Далее детям предлагаются задания по развитию правильного восприятия движений, детям предлагается выполнить их по подражанию.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Для привлечения внимания к смысловому содержанию прочитанного, мы предлагаем шире использовать: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предварительное рассказывание педагогом с обыгрыванием условных фигурок, обозначающих действующих лиц произведения;</a:t>
            </a:r>
          </a:p>
          <a:p>
            <a:pPr lvl="0"/>
            <a:r>
              <a:rPr lang="ru-RU" dirty="0" smtClean="0"/>
              <a:t>демонстрацию рисунков и иллюстраций, точно совпадающих с содержанием текста и имеющих к ним косвенное отношение – из числа таких иллюстраций дети отбирают только нужные и объясняют свой выбор, ссылаясь на материалы текста;</a:t>
            </a:r>
          </a:p>
          <a:p>
            <a:pPr lvl="0"/>
            <a:r>
              <a:rPr lang="ru-RU" dirty="0" smtClean="0"/>
              <a:t>самостоятельное иллюстрирование прочитанного;</a:t>
            </a:r>
          </a:p>
          <a:p>
            <a:pPr lvl="0"/>
            <a:r>
              <a:rPr lang="ru-RU" dirty="0" smtClean="0"/>
              <a:t>игры-драматизации.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В рамках решения задач коррекции творческого воображения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 целью развития комбинаторных способностей, детям предлагаются следующие виды работ: </a:t>
            </a:r>
          </a:p>
          <a:p>
            <a:pPr lvl="0"/>
            <a:r>
              <a:rPr lang="ru-RU" dirty="0" smtClean="0"/>
              <a:t>на придумывание начала или продолжение текста;</a:t>
            </a:r>
          </a:p>
          <a:p>
            <a:pPr lvl="0"/>
            <a:r>
              <a:rPr lang="ru-RU" dirty="0" smtClean="0"/>
              <a:t>вспомнить случаи, аналогичные изложенному в тексте;</a:t>
            </a:r>
          </a:p>
          <a:p>
            <a:pPr lvl="0"/>
            <a:r>
              <a:rPr lang="ru-RU" dirty="0" smtClean="0"/>
              <a:t>перенести те факты, о которых прочитали, на сходные ситуации из жизни детей;</a:t>
            </a:r>
          </a:p>
          <a:p>
            <a:pPr lvl="0"/>
            <a:r>
              <a:rPr lang="ru-RU" dirty="0" smtClean="0"/>
              <a:t>придумать свой рассказ на близкую тему.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67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i="1" dirty="0" smtClean="0"/>
              <a:t> </a:t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i="1" dirty="0" smtClean="0"/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Задания, направленные на усвоение содержания сюжетов сказок, действий персонажей, понимание характерных особенностей их образов</a:t>
            </a:r>
            <a:endParaRPr lang="ru-RU" sz="22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Угадай, кто это?</a:t>
            </a:r>
            <a:endParaRPr lang="ru-RU" dirty="0" smtClean="0"/>
          </a:p>
          <a:p>
            <a:r>
              <a:rPr lang="ru-RU" dirty="0" smtClean="0"/>
              <a:t>Цель: составить образ персонажа по детали костюма.</a:t>
            </a:r>
          </a:p>
          <a:p>
            <a:r>
              <a:rPr lang="ru-RU" dirty="0" smtClean="0"/>
              <a:t>Детям предлагаются карточки с изображением детали костюма персонажа знакомой сказки. Ребенок должен мысленно представить по детали костюма образ персонажа и назвать его.</a:t>
            </a:r>
          </a:p>
          <a:p>
            <a:r>
              <a:rPr lang="ru-RU" b="1" dirty="0" smtClean="0"/>
              <a:t>Узнай героя сказки.</a:t>
            </a:r>
            <a:endParaRPr lang="ru-RU" dirty="0" smtClean="0"/>
          </a:p>
          <a:p>
            <a:r>
              <a:rPr lang="ru-RU" dirty="0" smtClean="0"/>
              <a:t>Цель: узнать персонаж по названным признакам.</a:t>
            </a:r>
          </a:p>
          <a:p>
            <a:r>
              <a:rPr lang="ru-RU" dirty="0" smtClean="0"/>
              <a:t>Детям предлагается сочетание двух признаков, характеризующих героя сказки: большая, круглая – Репка; маленькая, серая – Мышка…  Ребенок должен мысленно представить образ персонажа и назвать его.</a:t>
            </a:r>
          </a:p>
          <a:p>
            <a:r>
              <a:rPr lang="ru-RU" b="1" dirty="0" smtClean="0"/>
              <a:t>Узнай эпизод из сказки.</a:t>
            </a:r>
            <a:endParaRPr lang="ru-RU" dirty="0" smtClean="0"/>
          </a:p>
          <a:p>
            <a:r>
              <a:rPr lang="ru-RU" dirty="0" smtClean="0"/>
              <a:t>Цель: узнать и описать эпизод из сказки по опорным словам.</a:t>
            </a:r>
          </a:p>
          <a:p>
            <a:r>
              <a:rPr lang="ru-RU" dirty="0" smtClean="0"/>
              <a:t>Детям предлагаются: объединить слова, предложенные педагогом, и, представив мысленно эпизод сказки, пересказать его.</a:t>
            </a:r>
          </a:p>
          <a:p>
            <a:r>
              <a:rPr lang="ru-RU" b="1" dirty="0" smtClean="0"/>
              <a:t>Сложи иллюстрацию к сказке из разрезных картинок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Цель: составить целую картинку – эпизод сказки из отдельных частей и иллюстраций.</a:t>
            </a:r>
          </a:p>
          <a:p>
            <a:r>
              <a:rPr lang="ru-RU" dirty="0" smtClean="0"/>
              <a:t>Детям предлагается: из разрезных картинок по сюжету одной сказки составить иллюстрацию эпизода.</a:t>
            </a:r>
          </a:p>
          <a:p>
            <a:r>
              <a:rPr lang="ru-RU" b="1" dirty="0" smtClean="0"/>
              <a:t>Я – актер.</a:t>
            </a:r>
            <a:endParaRPr lang="ru-RU" dirty="0" smtClean="0"/>
          </a:p>
          <a:p>
            <a:r>
              <a:rPr lang="ru-RU" dirty="0" smtClean="0"/>
              <a:t>Цель: учить «входить» в воображаемую игровую ситуацию, включаться в коллективную драматизацию, передавать через интонацию образ персонажа, его характерные особенности.</a:t>
            </a:r>
          </a:p>
          <a:p>
            <a:r>
              <a:rPr lang="ru-RU" dirty="0" smtClean="0"/>
              <a:t>Детям предлагается инсценировать эпизод знакомой сказки. Дети самостоятельно выбирают персонаж для исполнения, подбирают маску или костюм, описывают характерные особенности выбранного персонажа. Затем инсценируют выбранный эпизод.</a:t>
            </a:r>
          </a:p>
          <a:p>
            <a:r>
              <a:rPr lang="ru-RU" b="1" dirty="0" smtClean="0"/>
              <a:t>Я – режиссер.</a:t>
            </a:r>
            <a:endParaRPr lang="ru-RU" dirty="0" smtClean="0"/>
          </a:p>
          <a:p>
            <a:r>
              <a:rPr lang="ru-RU" dirty="0" smtClean="0"/>
              <a:t>(с опорой на плоскостные модели)</a:t>
            </a:r>
          </a:p>
          <a:p>
            <a:r>
              <a:rPr lang="ru-RU" dirty="0" smtClean="0"/>
              <a:t>Цель: учить подбирать модели персонажей к определенной сказке, создавать воображаемую ситуацию, адекватно использовать декорации, планировать последовательность сюжета, интонационно передавать образ героя.</a:t>
            </a:r>
          </a:p>
          <a:p>
            <a:r>
              <a:rPr lang="ru-RU" dirty="0" smtClean="0"/>
              <a:t>Дети самостоятельно (или небольшой помощью педагога) расставляют декорации, раскладывают в логической последовательности сюжета персонажи, а затем разыгрывают сказку.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Задания,  направленные на развитие комбинаторных способностей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Придумай и продолжи действие.</a:t>
            </a:r>
            <a:endParaRPr lang="ru-RU" dirty="0" smtClean="0"/>
          </a:p>
          <a:p>
            <a:r>
              <a:rPr lang="ru-RU" dirty="0" smtClean="0"/>
              <a:t>В формате рассказа с элементами </a:t>
            </a:r>
            <a:r>
              <a:rPr lang="ru-RU" dirty="0" err="1" smtClean="0"/>
              <a:t>инсценирования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Цель: Развивать комбинаторные способности, учить фантазировать с опорой на заданную игровую ситуацию.</a:t>
            </a:r>
          </a:p>
          <a:p>
            <a:r>
              <a:rPr lang="ru-RU" dirty="0" smtClean="0"/>
              <a:t>Детям предлагается рассказ педагога с элементами </a:t>
            </a:r>
            <a:r>
              <a:rPr lang="ru-RU" dirty="0" err="1" smtClean="0"/>
              <a:t>инсценирования</a:t>
            </a:r>
            <a:r>
              <a:rPr lang="ru-RU" dirty="0" smtClean="0"/>
              <a:t>: «Девочка Маша помогала маме. Она взяла веник и стала подметать пол и «Ой!...» - ребенок должен вообразить себя Машей и, придумав вариант продолжения рассказа, продолжить ее действия.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Измени сказку.</a:t>
            </a:r>
            <a:endParaRPr lang="ru-RU" dirty="0" smtClean="0"/>
          </a:p>
          <a:p>
            <a:r>
              <a:rPr lang="ru-RU" dirty="0" smtClean="0"/>
              <a:t>Цель: развивать комбинаторные способности при помощи метода «фантастических гипотез»</a:t>
            </a:r>
          </a:p>
          <a:p>
            <a:r>
              <a:rPr lang="ru-RU" dirty="0" smtClean="0"/>
              <a:t>Ребенок совместно с взрослым инсценирует сказку «Колобок» в настольном театре. В ходе игры педагог включает в сюжет персонажа из другой сказки. Ребенку предлагается придумать, рассказать или показать измененную сказку в настольном театре.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Д.с. Гудермес-го района\Зезаг\фото\DSC00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742955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Рекомендации по коррекции творческого воображения на занятиях по изобразительной деятельности и конструированию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того, что бы изобразительная деятельность служила эффективным средством развития творческого воображения учащихся необходимо шире использовать различные нетрадиционные художественно-графические техники, различные синтетические и природные материалы, различные творческие задания, что обеспечит возможность неоднозначного решения поставленной задачи, вариативного изготовления любого объекта, любого изделия.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Old_disk\Мои документы\Аня\99\ДИПЛОМЫ\фото\поделки из различных материалов\IMG_3336.jpg"/>
          <p:cNvPicPr/>
          <p:nvPr/>
        </p:nvPicPr>
        <p:blipFill>
          <a:blip r:embed="rId2" cstate="print"/>
          <a:srcRect l="18072" t="5461" r="28070" b="4481"/>
          <a:stretch>
            <a:fillRect/>
          </a:stretch>
        </p:blipFill>
        <p:spPr bwMode="auto">
          <a:xfrm>
            <a:off x="1928794" y="857232"/>
            <a:ext cx="5643601" cy="57150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Конспект занятия по лепке (старшая группа)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Осенний лес </a:t>
            </a: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коллективная работа</a:t>
            </a:r>
          </a:p>
          <a:p>
            <a:r>
              <a:rPr lang="ru-RU" b="1" i="1" dirty="0" err="1" smtClean="0"/>
              <a:t>пластилинография</a:t>
            </a:r>
            <a:endParaRPr lang="ru-RU" dirty="0" smtClean="0"/>
          </a:p>
          <a:p>
            <a:r>
              <a:rPr lang="ru-RU" b="1" dirty="0" smtClean="0"/>
              <a:t>Программное содержание. </a:t>
            </a:r>
            <a:r>
              <a:rPr lang="ru-RU" dirty="0" smtClean="0"/>
              <a:t>Расширять знания о многообразии растительного мира, об осеннем колорите. Формировать познавательный интерес к природе. Учить детей передавать в работе характерные особенности внешнего вида разных деревьев посредством </a:t>
            </a:r>
            <a:r>
              <a:rPr lang="ru-RU" dirty="0" err="1" smtClean="0"/>
              <a:t>пластилинографии</a:t>
            </a:r>
            <a:r>
              <a:rPr lang="ru-RU" dirty="0" smtClean="0"/>
              <a:t>. Продолжать знакомить детей со средствами выразительности в художественной деятельности: цвет, материал, композиция. Учить в лепке, передавать признаки предметов: длинный – короткий, толстый – тонкий. Продолжать отрабатывать различные приемы лепки: раскатывание, скатывание, сплющивание. Учить самостоятельно находить новые конструктивные решения, самостоятельно выбирать материал. Учить договариваться о предстоящей работе, распределять обязанности. Закреплять умение детей различать слова по табличкам и воспроизводить их устно.</a:t>
            </a:r>
          </a:p>
          <a:p>
            <a:r>
              <a:rPr lang="ru-RU" b="1" dirty="0" smtClean="0"/>
              <a:t>Словарь:</a:t>
            </a:r>
            <a:r>
              <a:rPr lang="ru-RU" dirty="0" smtClean="0"/>
              <a:t> Лес.  Деревья. Берёза, клён, ёлка. Ствол, ветки наверху  короткие, внизу длинные.  Солнечно – небо </a:t>
            </a:r>
            <a:r>
              <a:rPr lang="ru-RU" dirty="0" err="1" smtClean="0"/>
              <a:t>голубое</a:t>
            </a:r>
            <a:r>
              <a:rPr lang="ru-RU" dirty="0" smtClean="0"/>
              <a:t>. Пасмурно – небо серое. Трава желтая. Грибы. Раскатать колбаску, прижать, сплющить.</a:t>
            </a:r>
          </a:p>
          <a:p>
            <a:r>
              <a:rPr lang="ru-RU" b="1" dirty="0" smtClean="0"/>
              <a:t>Материал:</a:t>
            </a:r>
            <a:r>
              <a:rPr lang="ru-RU" dirty="0" smtClean="0"/>
              <a:t> плотный картон синего (</a:t>
            </a:r>
            <a:r>
              <a:rPr lang="ru-RU" dirty="0" err="1" smtClean="0"/>
              <a:t>голубого</a:t>
            </a:r>
            <a:r>
              <a:rPr lang="ru-RU" dirty="0" smtClean="0"/>
              <a:t>) цвета, размер А3. Набор пластилина, стека, салфетка для рук. Иллюстрации с изображением разных деревьев. Работы детей с  изображением различных деревьев, выполненных в технике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 с предыдущих занятий. Мешки для мусора – </a:t>
            </a:r>
            <a:r>
              <a:rPr lang="ru-RU" dirty="0" err="1" smtClean="0"/>
              <a:t>голубого</a:t>
            </a:r>
            <a:r>
              <a:rPr lang="ru-RU" dirty="0" smtClean="0"/>
              <a:t>, желтого, белого, серого, красного цветов. </a:t>
            </a:r>
            <a:r>
              <a:rPr lang="ru-RU" dirty="0" err="1" smtClean="0"/>
              <a:t>Салфеки</a:t>
            </a:r>
            <a:r>
              <a:rPr lang="ru-RU" dirty="0" smtClean="0"/>
              <a:t> – красного, желтого и зеленого цвета. Арбузные семечки.</a:t>
            </a:r>
          </a:p>
          <a:p>
            <a:r>
              <a:rPr lang="ru-RU" b="1" dirty="0" smtClean="0"/>
              <a:t>Предварительная работа:</a:t>
            </a:r>
            <a:r>
              <a:rPr lang="ru-RU" dirty="0" smtClean="0"/>
              <a:t> лепка деревьев во время занятий по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; рассматривание на прогулке различных деревьев, рассматривание иллюстраций с изображением осеннего леса.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Развитие и коррекция творческого воображения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дошкольников с нарушениями слуха в условиях ДОУ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Воображение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особая форма человеческой психики, стоящая отдельно от остальных психических процессов и вместе с тем занимающая промежуточное положение между восприятием, мышлением и памятью.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D:\фото Д.с. Гудермес-го района\Зезаг\Фото ЗЕЗАГ\Фотоасх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21835" y="3178967"/>
            <a:ext cx="257176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Ход занятия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	Выставить перед детьми иллюстрацию с изображением леса. Предложить детям рассмотреть, какие деревья растут в лесу. Это ёлки, берёзы, клены. Уточнить у детей, что ещё может расти в лесу: грибы, цветы, ягоды. Предложить детям рассмотреть и уточнить строение каждого дерева (клен, ёлка, береза). У березы ствол белый, веточки напоминают дугу, наверху дерева они короткие, чем ниже, тем длиннее. У клена ствол прямой, веточки по обе стороны ствола с уклоном влево и вправо тянуться наверх, а чем ниже веточки на дереве, тем длиннее. У ёлочки – прямой ствол, веточки растут от нижней части ствола до самого верха, внизу – самые длинные, вверху – самые короткие. </a:t>
            </a:r>
          </a:p>
          <a:p>
            <a:r>
              <a:rPr lang="ru-RU" dirty="0" smtClean="0"/>
              <a:t>Вспомнить с детьми способы лепки деревьев. </a:t>
            </a:r>
          </a:p>
          <a:p>
            <a:r>
              <a:rPr lang="ru-RU" b="1" dirty="0" smtClean="0"/>
              <a:t>Ёлочка. </a:t>
            </a:r>
            <a:r>
              <a:rPr lang="ru-RU" dirty="0" smtClean="0"/>
              <a:t>Раскатать колбаску из пластилина коричневого цвета – ствол, прижать её к основе посередине: слегка вверху, расплющив внизу. Накатать несколько зеленых колбасок и, сгибая каждую уголком, расположить на стволе дерева снизу вверх, начиная с длинных веточек, расплющить, стекой распушить нижнюю часть веточек. </a:t>
            </a:r>
          </a:p>
          <a:p>
            <a:r>
              <a:rPr lang="ru-RU" b="1" dirty="0" smtClean="0"/>
              <a:t>Берёзка.</a:t>
            </a:r>
            <a:r>
              <a:rPr lang="ru-RU" dirty="0" smtClean="0"/>
              <a:t> Раскатать из белого пластилина колбаску – ствол березки, Накатать тонких белых колбасок, поочередно закрепить каждую по обе стороны ствола. Прижать один веточки у ствола, изогнуть веточку дугой по направлению вниз, закрепить другой конец. По стволу нанести полоски черного цвета. </a:t>
            </a:r>
          </a:p>
          <a:p>
            <a:r>
              <a:rPr lang="ru-RU" b="1" dirty="0" smtClean="0"/>
              <a:t>Клён.</a:t>
            </a:r>
            <a:r>
              <a:rPr lang="ru-RU" dirty="0" smtClean="0"/>
              <a:t> Скатать и закрепить ствол как у предыдущих деревьев. Веточки из тонких коричневых колбасок крепятся парно по обе стороны ствола с уклоном вправо – влево  в направлении вверх. </a:t>
            </a:r>
          </a:p>
          <a:p>
            <a:r>
              <a:rPr lang="ru-RU" dirty="0" smtClean="0"/>
              <a:t>Предложить детям распределить, кто какое дерево или деревья будет лепить. Воспитатель с помощь детей делает карандашный набросок леса (определяется место каждого дерева, его величина).</a:t>
            </a:r>
          </a:p>
          <a:p>
            <a:r>
              <a:rPr lang="ru-RU" dirty="0" smtClean="0"/>
              <a:t>Следует ещё раз повторить последовательность и способы лепки и предложить детям приступить к работе</a:t>
            </a:r>
          </a:p>
          <a:p>
            <a:r>
              <a:rPr lang="ru-RU" dirty="0" smtClean="0"/>
              <a:t>В процессе работы обращать внимание, что регулировать длину веток можно стекой, просто убирать лишний пластилин. </a:t>
            </a:r>
          </a:p>
          <a:p>
            <a:r>
              <a:rPr lang="ru-RU" dirty="0" smtClean="0"/>
              <a:t>Предложить детям изобразить на деревьях листву. </a:t>
            </a:r>
          </a:p>
          <a:p>
            <a:r>
              <a:rPr lang="ru-RU" dirty="0" smtClean="0"/>
              <a:t>Предложить подумать, из чего можно сделать листву.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Показать два способа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67487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 Раскатать колбаску, стекой нарезать на маленькие отрезки, раскатать их них много шариков, распределить их на ветках, не прижимая. Сверху на каждый шарик положить арбузную семечку округлой стороной к веточке и надавить пальчиком, чтобы пластилиновый шарик сплющился и прикрепился к основе. Гуашью раскрасить листики на дереве и на земле в разные цвета (красный, жёлтый, зеленый, оранжевый). 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 Пространство между ветками намазать клеем, положить 2 – 3 небольших кусочка желтой и (или) зеленой, красной салфетки. Салфетку необходимо слегка сжать (чтобы придать объем).</a:t>
            </a:r>
          </a:p>
          <a:p>
            <a:r>
              <a:rPr lang="ru-RU" dirty="0" smtClean="0"/>
              <a:t>Воспитатель сам начинает делать облака из пакетов для мусора (на приготовленные вырезанные из картона облака наносится клей и приклеивается мешок (можно использовать 2 мешка – </a:t>
            </a:r>
            <a:r>
              <a:rPr lang="ru-RU" dirty="0" err="1" smtClean="0"/>
              <a:t>голубого</a:t>
            </a:r>
            <a:r>
              <a:rPr lang="ru-RU" dirty="0" smtClean="0"/>
              <a:t> и белого цветов или </a:t>
            </a:r>
            <a:r>
              <a:rPr lang="ru-RU" dirty="0" err="1" smtClean="0"/>
              <a:t>голубого</a:t>
            </a:r>
            <a:r>
              <a:rPr lang="ru-RU" dirty="0" smtClean="0"/>
              <a:t> и серого). По желанию, дети которые справились с заданием раньше остальных могут помочь педагогу.</a:t>
            </a:r>
          </a:p>
          <a:p>
            <a:r>
              <a:rPr lang="ru-RU" dirty="0" smtClean="0"/>
              <a:t>Предложить детям сделать траву и опавшую листву любым понравившимся способом (мешок, салфетка, семечки)</a:t>
            </a:r>
          </a:p>
          <a:p>
            <a:r>
              <a:rPr lang="ru-RU" dirty="0" smtClean="0"/>
              <a:t>По окончании занятия работу выставить на стенд. Обратить внимание детей, какой красивый получился лес. Деревья красивые и разные, одинаковых деревьев нет. </a:t>
            </a:r>
          </a:p>
          <a:p>
            <a:r>
              <a:rPr lang="ru-RU" b="1" i="1" dirty="0" smtClean="0"/>
              <a:t>Примечание:</a:t>
            </a:r>
            <a:r>
              <a:rPr lang="ru-RU" i="1" dirty="0" smtClean="0"/>
              <a:t> с таким объемом работы дети справятся только в том случае, если на занятиях по изобразительной деятельности они уже лепили деревья  в технике </a:t>
            </a:r>
            <a:r>
              <a:rPr lang="ru-RU" i="1" dirty="0" err="1" smtClean="0"/>
              <a:t>пластилинография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Варианты изготовления светофора из различных материалов              с использованием различных нетрадиционных техник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Техника - </a:t>
            </a:r>
            <a:r>
              <a:rPr lang="ru-RU" sz="1800" dirty="0" err="1" smtClean="0"/>
              <a:t>пластилинография</a:t>
            </a:r>
            <a:endParaRPr lang="ru-RU" sz="1800" dirty="0" smtClean="0"/>
          </a:p>
          <a:p>
            <a:r>
              <a:rPr lang="ru-RU" sz="1800" dirty="0" smtClean="0"/>
              <a:t>Основной материал  - пластилин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Техника – мозаика, скатывание бумаги</a:t>
            </a:r>
          </a:p>
          <a:p>
            <a:r>
              <a:rPr lang="ru-RU" sz="1600" dirty="0" smtClean="0"/>
              <a:t>Материал – салфетки </a:t>
            </a:r>
            <a:endParaRPr lang="ru-RU" sz="1600" dirty="0"/>
          </a:p>
        </p:txBody>
      </p:sp>
      <p:pic>
        <p:nvPicPr>
          <p:cNvPr id="7" name="Содержимое 6" descr="C:\Documents and Settings\User\Рабочий стол\Анюта\P4272186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086" y="3519300"/>
            <a:ext cx="1446415" cy="1837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Содержимое 7" descr="C:\Documents and Settings\User\Рабочий стол\Анюта\P427219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940" y="3502674"/>
            <a:ext cx="1433945" cy="18703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Техника – аппликация, обрывание бумаги</a:t>
            </a:r>
          </a:p>
          <a:p>
            <a:r>
              <a:rPr lang="ru-RU" sz="1400" dirty="0" smtClean="0"/>
              <a:t>Материал – цветная бумага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Техника – коллаж. Материал – одноразовые  тарелки, цветная бумага, коробки</a:t>
            </a:r>
            <a:endParaRPr lang="ru-RU" sz="1600" dirty="0"/>
          </a:p>
        </p:txBody>
      </p:sp>
      <p:pic>
        <p:nvPicPr>
          <p:cNvPr id="7" name="Содержимое 6" descr="C:\Documents and Settings\User\Рабочий стол\Анюта\P4272199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223" y="3454876"/>
            <a:ext cx="1758142" cy="19659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Содержимое 7" descr="C:\Documents and Settings\User\Рабочий стол\Анюта\P427220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923" y="3452798"/>
            <a:ext cx="1487978" cy="19701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Варианты детских работ с использованием различных природных и синтетических материалов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Соленое тесто, шерстяные нитки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Масса для лепки, соленое тесто, скорлупа фисташек, семена арбуза, манка, фасоль, ракушки, бусинки</a:t>
            </a:r>
            <a:endParaRPr lang="ru-RU" dirty="0"/>
          </a:p>
        </p:txBody>
      </p:sp>
      <p:pic>
        <p:nvPicPr>
          <p:cNvPr id="7" name="Содержимое 6" descr="C:\Documents and Settings\User\Рабочий стол\Анюта\P427220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805" y="3213807"/>
            <a:ext cx="2630978" cy="24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Old_disk\Мои документы\Аня\99\ДИПЛОМЫ\фото\поделки из различных материалов\PC07133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000" y="3280309"/>
            <a:ext cx="2759825" cy="23150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Коррекция творческого воображения у детей в свободной деятельности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свободной деятельности можно широко использовать разнообразные дидактические игры, такие как: “Волшебная мозаика”, “Волшебные картинки”, “На что похоже?”, “Волшебные кляксы”, и др. Применение этих и подобных игр в работе с детьми с нарушенным слухом способствует формированию навыка свободного трансформирования элементов имеющегося опыта, что и является залогом полноценного развития комбинаторных механизмов воображения.</a:t>
            </a:r>
          </a:p>
          <a:p>
            <a:r>
              <a:rPr lang="ru-RU" dirty="0" smtClean="0"/>
              <a:t>В часы, отведенные для свободной деятельности, мы рекомендуем давать дошкольникам задания на плоскостное конструирование. Задания на плоскостное конструирование, предполагающее вычленение элемента из одной фигуры (анализ) и включение его в конструкцию другой в новом функциональном значении (синтез) по сути, представляет собой материальную модель процесса воображения, отражающую его аналитико-синтетический характер. </a:t>
            </a:r>
          </a:p>
          <a:p>
            <a:r>
              <a:rPr lang="ru-RU" dirty="0" smtClean="0"/>
              <a:t>Подобного рода задания являются одним из начальных этапов процесса формирования умственных действий, развивают способность у детей манипулировать образами, когда отдельные детали плоскостного конструктора свободно используются при создании образов разных объектов, т.е. включаются в иной контекст, меняя при этом функциональное назначение. В методике “Неполные фигуры” использование именно этого действия “включения” приводит к созданию оригинальных творческих изображений.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Результатом такой организации работы по коррекции творческого воображения можно считать: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значительное увеличение объема представлений об окружающей действительности, расширение кругозора, обогащение эмоционально-чувственного опыта детей;</a:t>
            </a:r>
          </a:p>
          <a:p>
            <a:pPr lvl="0"/>
            <a:r>
              <a:rPr lang="ru-RU" dirty="0" smtClean="0"/>
              <a:t>знание ребенка о составных частях предмета, умение выделять главные и второстепенные признаки;</a:t>
            </a:r>
          </a:p>
          <a:p>
            <a:pPr lvl="0"/>
            <a:r>
              <a:rPr lang="ru-RU" dirty="0" smtClean="0"/>
              <a:t>появление у детей комбинаторных навыков (способности к </a:t>
            </a:r>
            <a:r>
              <a:rPr lang="ru-RU" dirty="0" err="1" smtClean="0"/>
              <a:t>переконструированию</a:t>
            </a:r>
            <a:r>
              <a:rPr lang="ru-RU" dirty="0" smtClean="0"/>
              <a:t>, комбинированию элементов опыта);</a:t>
            </a:r>
          </a:p>
          <a:p>
            <a:pPr lvl="0"/>
            <a:r>
              <a:rPr lang="ru-RU" dirty="0" smtClean="0"/>
              <a:t>вариативное использование одних и тех же элементов для создания различных образов;</a:t>
            </a:r>
          </a:p>
          <a:p>
            <a:pPr lvl="0"/>
            <a:r>
              <a:rPr lang="ru-RU" dirty="0" smtClean="0"/>
              <a:t>дошкольники научились планировать свою деятельность, планирование ребенка носит развернутый характер; </a:t>
            </a:r>
          </a:p>
          <a:p>
            <a:pPr lvl="0"/>
            <a:r>
              <a:rPr lang="ru-RU" dirty="0" smtClean="0"/>
              <a:t>значительное увеличение объема словаря ребенка;</a:t>
            </a:r>
          </a:p>
          <a:p>
            <a:pPr lvl="0"/>
            <a:r>
              <a:rPr lang="ru-RU" dirty="0" smtClean="0"/>
              <a:t>самостоятельно организованные детьми словесные, сюжетно-ролевые, режиссерские игры, игры с блоками </a:t>
            </a:r>
            <a:r>
              <a:rPr lang="ru-RU" dirty="0" err="1" smtClean="0"/>
              <a:t>Дьенеша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появление и развитие самостоятельного словесного творчества, основанное на полном и правильном понимание смысла рассказа, сказки; умении воспроизводить возникшее на основе слова представление, пересказывать, а затем и переконструировать.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Литература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Богданова Т.Г. </a:t>
            </a:r>
            <a:r>
              <a:rPr lang="ru-RU" dirty="0" err="1" smtClean="0"/>
              <a:t>Сурдопсихология</a:t>
            </a:r>
            <a:r>
              <a:rPr lang="ru-RU" dirty="0" smtClean="0"/>
              <a:t>. Учеб.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err="1" smtClean="0"/>
              <a:t>завед</a:t>
            </a:r>
            <a:r>
              <a:rPr lang="ru-RU" dirty="0" smtClean="0"/>
              <a:t>. – М.: Академия, 2002.</a:t>
            </a:r>
          </a:p>
          <a:p>
            <a:r>
              <a:rPr lang="ru-RU" dirty="0" smtClean="0"/>
              <a:t>2. Выгодский Л.С. Воображение и творчество в детском возрасте. – М., 1967.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Галешникова</a:t>
            </a:r>
            <a:r>
              <a:rPr lang="ru-RU" dirty="0" smtClean="0"/>
              <a:t> Т.С. Развитие детского творчества средствами изобразительной деятельности в содружестве с семьей. //Дошкольная педагогика. – 2009. – № 1(50).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Головчиц</a:t>
            </a:r>
            <a:r>
              <a:rPr lang="ru-RU" dirty="0" smtClean="0"/>
              <a:t> Л.А. Дошкольная сурдопедагогика: Воспитание и обучение дошкольников с нарушениями слуха: Учеб.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err="1" smtClean="0"/>
              <a:t>завед</a:t>
            </a:r>
            <a:r>
              <a:rPr lang="ru-RU" dirty="0" smtClean="0"/>
              <a:t>. – М.: </a:t>
            </a:r>
            <a:r>
              <a:rPr lang="ru-RU" dirty="0" err="1" smtClean="0"/>
              <a:t>Гуманит</a:t>
            </a:r>
            <a:r>
              <a:rPr lang="ru-RU" dirty="0" smtClean="0"/>
              <a:t>. изд. центр ВЛАДОС, 2001.</a:t>
            </a:r>
          </a:p>
          <a:p>
            <a:r>
              <a:rPr lang="ru-RU" dirty="0" smtClean="0"/>
              <a:t>5. Дети с отклонениями в развитии. </a:t>
            </a:r>
            <a:r>
              <a:rPr lang="ru-RU" dirty="0" err="1" smtClean="0"/>
              <a:t>Методич</a:t>
            </a:r>
            <a:r>
              <a:rPr lang="ru-RU" dirty="0" smtClean="0"/>
              <a:t>. пособие.//Под. ред. </a:t>
            </a:r>
            <a:r>
              <a:rPr lang="ru-RU" dirty="0" err="1" smtClean="0"/>
              <a:t>Шматко</a:t>
            </a:r>
            <a:r>
              <a:rPr lang="ru-RU" dirty="0" smtClean="0"/>
              <a:t> Н.Д. – М.: “АКВАРИУМ ЛТД”, 2001</a:t>
            </a:r>
          </a:p>
          <a:p>
            <a:r>
              <a:rPr lang="ru-RU" dirty="0" smtClean="0"/>
              <a:t>6. Дидактические игры для дошкольников с нарушениями слуха. Сборник игр для педагогов и родителей. //Под. ред. </a:t>
            </a:r>
            <a:r>
              <a:rPr lang="ru-RU" dirty="0" err="1" smtClean="0"/>
              <a:t>Головчиц</a:t>
            </a:r>
            <a:r>
              <a:rPr lang="ru-RU" dirty="0" smtClean="0"/>
              <a:t> Л.А. – М.: ООО УМИЦ “ГРАФПРЕСС”, 2003. </a:t>
            </a:r>
          </a:p>
          <a:p>
            <a:r>
              <a:rPr lang="ru-RU" dirty="0" smtClean="0"/>
              <a:t>7. Маслова Е.С. Изучение изобразительной деятельности дошкольников с нарушениями слуха.//Дефектология. – 2008. – № 6</a:t>
            </a:r>
          </a:p>
          <a:p>
            <a:r>
              <a:rPr lang="ru-RU" dirty="0" smtClean="0"/>
              <a:t>8. Медведева Е.А. Изучение творческого компонента </a:t>
            </a:r>
            <a:r>
              <a:rPr lang="ru-RU" dirty="0" err="1" smtClean="0"/>
              <a:t>социокультурного</a:t>
            </a:r>
            <a:r>
              <a:rPr lang="ru-RU" dirty="0" smtClean="0"/>
              <a:t> становления личности детей с задержкой психического развития в условиях взаимодействия с искусством.//Дефектология. – 2007. – № 5.</a:t>
            </a:r>
          </a:p>
          <a:p>
            <a:r>
              <a:rPr lang="ru-RU" dirty="0" smtClean="0"/>
              <a:t>9. Медведева Е.А. коррекционная технология формирования предпосылок и элементов творческого воображения у старших дошкольников с задержкой психического развития в театрализованных играх.//Воспитание и обучение детей с нарушениями развития. – 2002. – № 3.</a:t>
            </a:r>
          </a:p>
          <a:p>
            <a:r>
              <a:rPr lang="ru-RU" dirty="0" smtClean="0"/>
              <a:t>10. </a:t>
            </a:r>
            <a:r>
              <a:rPr lang="ru-RU" dirty="0" err="1" smtClean="0"/>
              <a:t>Нудельман</a:t>
            </a:r>
            <a:r>
              <a:rPr lang="ru-RU" dirty="0" smtClean="0"/>
              <a:t> М.М. Воссоздающее воображение глухих детей. Об элементарных формах творческого воображения у глухих школьников.//Психология глухих детей./ под. </a:t>
            </a:r>
            <a:r>
              <a:rPr lang="ru-RU" dirty="0" err="1" smtClean="0"/>
              <a:t>ред</a:t>
            </a:r>
            <a:r>
              <a:rPr lang="ru-RU" dirty="0" smtClean="0"/>
              <a:t> . И.М. </a:t>
            </a:r>
            <a:r>
              <a:rPr lang="ru-RU" dirty="0" err="1" smtClean="0"/>
              <a:t>Соловьеваи</a:t>
            </a:r>
            <a:r>
              <a:rPr lang="ru-RU" dirty="0" smtClean="0"/>
              <a:t> др. – М., 1971.</a:t>
            </a:r>
          </a:p>
          <a:p>
            <a:r>
              <a:rPr lang="ru-RU" dirty="0" smtClean="0"/>
              <a:t>11. </a:t>
            </a:r>
            <a:r>
              <a:rPr lang="ru-RU" dirty="0" err="1" smtClean="0"/>
              <a:t>Пелымская</a:t>
            </a:r>
            <a:r>
              <a:rPr lang="ru-RU" dirty="0" smtClean="0"/>
              <a:t> Т.В., </a:t>
            </a:r>
            <a:r>
              <a:rPr lang="ru-RU" dirty="0" err="1" smtClean="0"/>
              <a:t>Шматко</a:t>
            </a:r>
            <a:r>
              <a:rPr lang="ru-RU" dirty="0" smtClean="0"/>
              <a:t> Н.Д. Формирование устной речи дошкольников с нарушенным слухом: Пособие для учителя-дефектолога. – М.: </a:t>
            </a:r>
            <a:r>
              <a:rPr lang="ru-RU" dirty="0" err="1" smtClean="0"/>
              <a:t>Гуманит</a:t>
            </a:r>
            <a:r>
              <a:rPr lang="ru-RU" dirty="0" smtClean="0"/>
              <a:t>. изд. центр ВЛАДОС, 2003.</a:t>
            </a:r>
          </a:p>
          <a:p>
            <a:r>
              <a:rPr lang="ru-RU" dirty="0" smtClean="0"/>
              <a:t>12. </a:t>
            </a:r>
            <a:r>
              <a:rPr lang="ru-RU" dirty="0" err="1" smtClean="0"/>
              <a:t>Рау</a:t>
            </a:r>
            <a:r>
              <a:rPr lang="ru-RU" dirty="0" smtClean="0"/>
              <a:t> М.Ю. Развитие воображения глухих детей средствами изобразительной деятельности. //Дефектология. – 1984. – № 5.</a:t>
            </a:r>
          </a:p>
          <a:p>
            <a:r>
              <a:rPr lang="ru-RU" dirty="0" smtClean="0"/>
              <a:t>13. </a:t>
            </a:r>
            <a:r>
              <a:rPr lang="ru-RU" dirty="0" err="1" smtClean="0"/>
              <a:t>Речицкая</a:t>
            </a:r>
            <a:r>
              <a:rPr lang="ru-RU" dirty="0" smtClean="0"/>
              <a:t> Е.Г., </a:t>
            </a:r>
            <a:r>
              <a:rPr lang="ru-RU" dirty="0" err="1" smtClean="0"/>
              <a:t>Сошина</a:t>
            </a:r>
            <a:r>
              <a:rPr lang="ru-RU" dirty="0" smtClean="0"/>
              <a:t> Е.А. Развитие творческого воображения младших школьников в условиях нормального и нарушенного слуха. Учеб.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вузов. – М.: </a:t>
            </a:r>
            <a:r>
              <a:rPr lang="ru-RU" dirty="0" err="1" smtClean="0"/>
              <a:t>Гуманит</a:t>
            </a:r>
            <a:r>
              <a:rPr lang="ru-RU" dirty="0" smtClean="0"/>
              <a:t>. изд. центр ВЛАДОС, 2000.</a:t>
            </a:r>
          </a:p>
          <a:p>
            <a:r>
              <a:rPr lang="ru-RU" dirty="0" smtClean="0"/>
              <a:t>14. Руденок Л.Н. </a:t>
            </a:r>
            <a:r>
              <a:rPr lang="ru-RU" dirty="0" err="1" smtClean="0"/>
              <a:t>Иновационный</a:t>
            </a:r>
            <a:r>
              <a:rPr lang="ru-RU" dirty="0" smtClean="0"/>
              <a:t> подход к формированию творческого воображения дошкольников с речевыми нарушениями.// Коррекционная педагогика. – 2006. – № 4(16).</a:t>
            </a:r>
          </a:p>
          <a:p>
            <a:r>
              <a:rPr lang="ru-RU" dirty="0" smtClean="0"/>
              <a:t>15. Симановский А.Э. Развитие творческого мышления детей. – </a:t>
            </a:r>
            <a:r>
              <a:rPr lang="ru-RU" dirty="0" err="1" smtClean="0"/>
              <a:t>Ярословль</a:t>
            </a:r>
            <a:r>
              <a:rPr lang="ru-RU" dirty="0" smtClean="0"/>
              <a:t>: Гринго, 1996.</a:t>
            </a:r>
          </a:p>
          <a:p>
            <a:r>
              <a:rPr lang="ru-RU" dirty="0" smtClean="0"/>
              <a:t>16. Труханова Ю.А. исследование творческого воображения у слабослышащих детей старшего дошкольного возраста.//Дефектология. – 2004. – № 6.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лайды\слайд ре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Первое и важнейшее назначение воображения как психического процесса заключается в том, что оно позволяет представлять результат труда до его начала, представлять не только конечный продукт труда (например, стол в завершенном виде как готовое изделие), но и его промежуточные продукты (в данном случае те детали, которые надо последовательно изготовить, чтобы собрать стол). Следовательно, воображение ориентирует человека в процессе деятельности - создает психическую модель конечного или промежуточного продуктов труда, что и способствует их предметному воплощению.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Е.И. Рогов выделяет следующие виды воображения: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/>
              <a:t>1. Активное и пассивное;</a:t>
            </a:r>
          </a:p>
          <a:p>
            <a:pPr lvl="0">
              <a:buNone/>
            </a:pPr>
            <a:r>
              <a:rPr lang="ru-RU" dirty="0" smtClean="0"/>
              <a:t>2. Воссоздающее и творческое;</a:t>
            </a:r>
          </a:p>
          <a:p>
            <a:pPr lvl="0">
              <a:buNone/>
            </a:pPr>
            <a:r>
              <a:rPr lang="ru-RU" dirty="0" smtClean="0"/>
              <a:t>3. Преднамеренное и непреднамеренное;</a:t>
            </a:r>
          </a:p>
          <a:p>
            <a:pPr lvl="0">
              <a:buNone/>
            </a:pPr>
            <a:r>
              <a:rPr lang="ru-RU" dirty="0" smtClean="0"/>
              <a:t>4. Антиципирующее.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Активное воображение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как правило, направлено в будущее и представляет собой процесс решение творческой или личностной задачи. При активном создании образов фантазии человек оперирует единицами конкретной информации в определенной области для создания новых оригинальных связей между ними.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Пассивное воображение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направлено на создание образов, отвечающих внутренним потребностям личности. Как правило, образы пассивного воображения направлены на сохранение и усиление положительных эмоций и вытеснение и снижение интенсивности отрицательных эмоций.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Воссоздающее воображение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это процесс создания образов на основе описания. Воссоздающее воображение позволяет "видеть" картину при чтении художественного произведения, представить по описанию. Воссоздающее воображение крайне необходимо инженерам, архитекторам, дизайнерам при чтении чертежей и схем.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Творческое воображение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участвует в процессе самостоятельного создания человеком новых образов и идей, представляющих ценность для других людей и общества в целом. Образы творческого воображения создаются при помощи двух типов интеллектуальных операций. Первый операции, с помощью которых строятся идеальные образы, и второй операции, на основе которых перерабатывается готовая продукция.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Антиципирующее воображение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лежит в основе способности человека предвидеть результаты своей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Функции воображения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1.  Первая из них состоит в том, чтобы представлять действительность в образах и иметь возможность пользоваться ими, решая задачи. Эта функция воображения связана с мышлением и органически в него включена. </a:t>
            </a:r>
          </a:p>
          <a:p>
            <a:pPr>
              <a:buNone/>
            </a:pPr>
            <a:r>
              <a:rPr lang="ru-RU" dirty="0" smtClean="0"/>
              <a:t>     2. Вторая функция воображения состоит в регулировании эмоциональных состояний. При помощи своего воображения человек способен хотя бы отчасти удовлетворять многие потребности, снимать порождаемую ими напряженность. Данная жизненно важная функция особенно подчеркивается и разрабатывается в психоанализе. </a:t>
            </a:r>
          </a:p>
          <a:p>
            <a:pPr>
              <a:buNone/>
            </a:pPr>
            <a:r>
              <a:rPr lang="ru-RU" dirty="0" smtClean="0"/>
              <a:t>     3.Третья функция воображения связана с его участием в произвольной регуляции познавательных процессов и состояний человека, в частности восприятия, внимания, памяти, речи, эмоций. С помощью искусно вызываемых образов человек может обращать внимание на нужные события. Посредством образов он получает возможность управлять восприятием, воспоминаниями, высказываниями. </a:t>
            </a:r>
          </a:p>
          <a:p>
            <a:pPr>
              <a:buNone/>
            </a:pPr>
            <a:r>
              <a:rPr lang="ru-RU" dirty="0" smtClean="0"/>
              <a:t>     4. Четвертая функция воображения состоит в формировании внутреннего плана действий - способности выполнять их в уме, манипулируя образами. </a:t>
            </a:r>
          </a:p>
          <a:p>
            <a:pPr>
              <a:buNone/>
            </a:pPr>
            <a:r>
              <a:rPr lang="ru-RU" dirty="0" smtClean="0"/>
              <a:t>     5. Пятая функция - это планирование и программирование деятельности, составление таких программ, оценка их правильности, процесса реализации.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Д.с. Гудермес-го района\Фото дс Радуга\DSC03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643866" cy="514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При развитии воображения необходимо решать следующие основные задачи: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Обогащать и расширять словарный запас ребенка.</a:t>
            </a:r>
          </a:p>
          <a:p>
            <a:pPr lvl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Формировать структурные компоненты творческого воображения за счет обогащения эмоционально-чувственного опыта детей, увеличения объема их представлений об окружающей действительности, расширения кругозора.</a:t>
            </a:r>
          </a:p>
          <a:p>
            <a:pPr lvl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Формировать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операциональные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компоненты творческого воображения за счет развития у дошкольников способности 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переконструированию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комбинированию элементов опыта (т.е. комбинаторных навыков). Особое внимание следует уделять формированию у детей такой операции, как реконструкция на базе “включения”, позволяющей вариативно использовать один и тот же элемент для создания различных образов.</a:t>
            </a:r>
          </a:p>
          <a:p>
            <a:pPr lvl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Создавать условия для формирования комбинаторных механизмов воображения: создание проблемных ситуаций, постановки логических задач, неоднозначность решения которых стимулирует деятельность воображения.</a:t>
            </a:r>
          </a:p>
          <a:p>
            <a:pPr lvl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Развивать игру как совместную деятельность, обогащать сюжеты и содержание детских игр.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700" b="1" i="1" dirty="0" smtClean="0">
                <a:solidFill>
                  <a:srgbClr val="C00000"/>
                </a:solidFill>
              </a:rPr>
              <a:t>Особенности воображения глухих и слабослышащих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Особенности воображения детей с нарушением слуха обусловлены замедленным формированием их словесной речи и абстрактного мышления. Хотя зрительные образы глухих детей достаточно полноценны, в то же время наблюдаются трудности отвлечения от конкретных ситуаций, трудности творческой переработки имеющихся представлений, создания новых образов.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В процессе воссоздающего воображения обнаруживаются у </a:t>
            </a:r>
            <a:r>
              <a:rPr lang="ru-RU" dirty="0" err="1" smtClean="0">
                <a:solidFill>
                  <a:srgbClr val="7030A0"/>
                </a:solidFill>
              </a:rPr>
              <a:t>неслышащих</a:t>
            </a:r>
            <a:r>
              <a:rPr lang="ru-RU" dirty="0" smtClean="0">
                <a:solidFill>
                  <a:srgbClr val="7030A0"/>
                </a:solidFill>
              </a:rPr>
              <a:t> детей нарушения пространственных отношений между объектами, расположение объектов в рисунках детей относительно друг друга оказывается искаженным, не соответствующим описанию. Прежде всего, это объясняется недоразвитием речи </a:t>
            </a:r>
            <a:r>
              <a:rPr lang="ru-RU" dirty="0" err="1" smtClean="0">
                <a:solidFill>
                  <a:srgbClr val="7030A0"/>
                </a:solidFill>
              </a:rPr>
              <a:t>неслышащих</a:t>
            </a:r>
            <a:r>
              <a:rPr lang="ru-RU" dirty="0" smtClean="0">
                <a:solidFill>
                  <a:srgbClr val="7030A0"/>
                </a:solidFill>
              </a:rPr>
              <a:t> детей, неумением перестраивать имеющиеся в своем прошлом опыте представлений в соответствии со словесным описанием.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В результате многими детьми в рисунки к текстам вносятся объекты, знакомые из прошлого жизненного опыта, но не соответствующие тексту.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Рекомендации по оптимизации коррекции творческого воображения в условиях ДОУ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Использовать на начальном этапе обучения специальные задания на конструирование, которые выполняются учащимися на предметно-действенном уровне. </a:t>
            </a:r>
          </a:p>
          <a:p>
            <a:r>
              <a:rPr lang="ru-RU" dirty="0" smtClean="0"/>
              <a:t>Использовать задания, моделирующие деятельность воображения на наглядно-образном уровне.</a:t>
            </a:r>
          </a:p>
          <a:p>
            <a:pPr lvl="0"/>
            <a:r>
              <a:rPr lang="ru-RU" dirty="0" smtClean="0"/>
              <a:t>Использовать на занятиях по изобразительной деятельности и в кружковой работе широкий ассортимент природных и синтетических материалов</a:t>
            </a:r>
            <a:r>
              <a:rPr lang="ru-RU" b="1" dirty="0" smtClean="0"/>
              <a:t> </a:t>
            </a:r>
            <a:r>
              <a:rPr lang="ru-RU" dirty="0" smtClean="0"/>
              <a:t>для обогащения чувственного опыта учащихся, с целью расширения у них объема представлений об окружающей действительности, т.е. с целью формирования структурных компонентов творческого воображения.</a:t>
            </a:r>
          </a:p>
          <a:p>
            <a:pPr lvl="0"/>
            <a:r>
              <a:rPr lang="ru-RU" dirty="0" smtClean="0"/>
              <a:t>Развивать у учащихся способность к сюжетному конструированию,</a:t>
            </a:r>
            <a:r>
              <a:rPr lang="ru-RU" i="1" dirty="0" smtClean="0"/>
              <a:t> </a:t>
            </a:r>
            <a:r>
              <a:rPr lang="ru-RU" dirty="0" smtClean="0"/>
              <a:t>включению заданных элементов в развернутый контекст; формировать у детей целостное видение мира, представления о взаимосвязи объектов окружающего мира.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3018</Words>
  <Application>Microsoft Office PowerPoint</Application>
  <PresentationFormat>Экран (4:3)</PresentationFormat>
  <Paragraphs>171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О познавательной сфере  глухих детей</vt:lpstr>
      <vt:lpstr>   Развитие и коррекция творческого воображения  дошкольников с нарушениями слуха в условиях ДОУ  </vt:lpstr>
      <vt:lpstr>Слайд 3</vt:lpstr>
      <vt:lpstr>Е.И. Рогов выделяет следующие виды воображения: </vt:lpstr>
      <vt:lpstr>Функции воображения</vt:lpstr>
      <vt:lpstr>Слайд 6</vt:lpstr>
      <vt:lpstr>При развитии воображения необходимо решать следующие основные задачи:</vt:lpstr>
      <vt:lpstr>                                              Особенности воображения глухих и слабослышащих детей </vt:lpstr>
      <vt:lpstr>        Рекомендации по оптимизации коррекции творческого воображения в условиях ДОУ</vt:lpstr>
      <vt:lpstr>Слайд 10</vt:lpstr>
      <vt:lpstr>Слайд 11</vt:lpstr>
      <vt:lpstr>      Рекомендации по коррекции творческого воображения на занятиях по развитию речи   </vt:lpstr>
      <vt:lpstr>Для привлечения внимания к смысловому содержанию прочитанного, мы предлагаем шире использовать: </vt:lpstr>
      <vt:lpstr>                 Задания, направленные на усвоение содержания сюжетов сказок, действий персонажей, понимание характерных особенностей их образов</vt:lpstr>
      <vt:lpstr>Задания,  направленные на развитие комбинаторных способностей</vt:lpstr>
      <vt:lpstr>Слайд 16</vt:lpstr>
      <vt:lpstr>  Рекомендации по коррекции творческого воображения на занятиях по изобразительной деятельности и конструированию </vt:lpstr>
      <vt:lpstr>Слайд 18</vt:lpstr>
      <vt:lpstr>                                            Конспект занятия по лепке (старшая группа) Осенний лес </vt:lpstr>
      <vt:lpstr>Ход занятия </vt:lpstr>
      <vt:lpstr>Показать два способа</vt:lpstr>
      <vt:lpstr>Варианты изготовления светофора из различных материалов              с использованием различных нетрадиционных техник</vt:lpstr>
      <vt:lpstr>Слайд 23</vt:lpstr>
      <vt:lpstr>Варианты детских работ с использованием различных природных и синтетических материалов </vt:lpstr>
      <vt:lpstr>       Коррекция творческого воображения у детей в свободной деятельности   </vt:lpstr>
      <vt:lpstr>Результатом такой организации работы по коррекции творческого воображения можно считать:  </vt:lpstr>
      <vt:lpstr>Литература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познавательной сфере глухих детей</dc:title>
  <dc:creator>1</dc:creator>
  <cp:lastModifiedBy>1</cp:lastModifiedBy>
  <cp:revision>32</cp:revision>
  <dcterms:created xsi:type="dcterms:W3CDTF">2014-05-26T12:15:12Z</dcterms:created>
  <dcterms:modified xsi:type="dcterms:W3CDTF">2019-05-22T10:22:03Z</dcterms:modified>
</cp:coreProperties>
</file>