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361" r:id="rId2"/>
    <p:sldId id="313" r:id="rId3"/>
    <p:sldId id="358" r:id="rId4"/>
    <p:sldId id="381" r:id="rId5"/>
    <p:sldId id="284" r:id="rId6"/>
    <p:sldId id="338" r:id="rId7"/>
    <p:sldId id="406" r:id="rId8"/>
    <p:sldId id="407" r:id="rId9"/>
    <p:sldId id="399" r:id="rId10"/>
    <p:sldId id="353" r:id="rId11"/>
    <p:sldId id="320" r:id="rId12"/>
    <p:sldId id="380" r:id="rId13"/>
    <p:sldId id="355" r:id="rId14"/>
    <p:sldId id="398" r:id="rId15"/>
    <p:sldId id="397" r:id="rId16"/>
    <p:sldId id="408" r:id="rId17"/>
    <p:sldId id="409" r:id="rId18"/>
    <p:sldId id="383" r:id="rId19"/>
    <p:sldId id="410" r:id="rId20"/>
    <p:sldId id="328" r:id="rId21"/>
    <p:sldId id="306" r:id="rId22"/>
    <p:sldId id="382" r:id="rId23"/>
    <p:sldId id="330" r:id="rId24"/>
    <p:sldId id="311" r:id="rId25"/>
    <p:sldId id="310" r:id="rId26"/>
    <p:sldId id="297" r:id="rId27"/>
    <p:sldId id="333" r:id="rId28"/>
    <p:sldId id="401" r:id="rId29"/>
    <p:sldId id="411" r:id="rId30"/>
    <p:sldId id="393" r:id="rId31"/>
    <p:sldId id="403" r:id="rId32"/>
    <p:sldId id="304" r:id="rId33"/>
  </p:sldIdLst>
  <p:sldSz cx="10693400" cy="7561263"/>
  <p:notesSz cx="6797675" cy="9926638"/>
  <p:defaultTextStyle>
    <a:defPPr>
      <a:defRPr lang="ru-RU"/>
    </a:defPPr>
    <a:lvl1pPr marL="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3757"/>
    <a:srgbClr val="D60093"/>
    <a:srgbClr val="CC0099"/>
    <a:srgbClr val="FF9900"/>
    <a:srgbClr val="05FF7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50" autoAdjust="0"/>
    <p:restoredTop sz="91724" autoAdjust="0"/>
  </p:normalViewPr>
  <p:slideViewPr>
    <p:cSldViewPr>
      <p:cViewPr varScale="1">
        <p:scale>
          <a:sx n="61" d="100"/>
          <a:sy n="61" d="100"/>
        </p:scale>
        <p:origin x="1230" y="72"/>
      </p:cViewPr>
      <p:guideLst>
        <p:guide orient="horz" pos="2382"/>
        <p:guide pos="3368"/>
      </p:guideLst>
    </p:cSldViewPr>
  </p:slideViewPr>
  <p:outlineViewPr>
    <p:cViewPr>
      <p:scale>
        <a:sx n="33" d="100"/>
        <a:sy n="33" d="100"/>
      </p:scale>
      <p:origin x="0" y="497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B2CCD5-4CC8-4D10-A00E-7CB0C71D4465}" type="doc">
      <dgm:prSet loTypeId="urn:microsoft.com/office/officeart/2005/8/layout/vList3#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C4DB403-B4CB-498F-8456-B2FDC15CCE8C}" type="pres">
      <dgm:prSet presAssocID="{DCB2CCD5-4CC8-4D10-A00E-7CB0C71D4465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B2664694-8648-481A-AA43-2321B3E1F359}" type="presOf" srcId="{DCB2CCD5-4CC8-4D10-A00E-7CB0C71D4465}" destId="{5C4DB403-B4CB-498F-8456-B2FDC15CCE8C}" srcOrd="0" destOrd="0" presId="urn:microsoft.com/office/officeart/2005/8/layout/vList3#1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67335" y="252042"/>
            <a:ext cx="10169423" cy="6653911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47530" y="5902992"/>
            <a:ext cx="10201504" cy="1468129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005" y="1764295"/>
            <a:ext cx="9089390" cy="1962652"/>
          </a:xfrm>
        </p:spPr>
        <p:txBody>
          <a:bodyPr anchor="b">
            <a:normAutofit/>
          </a:bodyPr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4010" y="3920656"/>
            <a:ext cx="7485380" cy="1624271"/>
          </a:xfrm>
        </p:spPr>
        <p:txBody>
          <a:bodyPr>
            <a:normAutofit/>
          </a:bodyPr>
          <a:lstStyle>
            <a:lvl1pPr marL="0" indent="0" algn="ctr">
              <a:buNone/>
              <a:defRPr sz="2300">
                <a:solidFill>
                  <a:srgbClr val="FFFFFF"/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D9E0-438A-4BD5-97FB-A8DE16D0FEF8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FA1AB-ACDE-44F8-8FFB-00CAB26CE3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D9E0-438A-4BD5-97FB-A8DE16D0FEF8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FA1AB-ACDE-44F8-8FFB-00CAB26CE3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67335" y="252042"/>
            <a:ext cx="10169423" cy="157274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D9E0-438A-4BD5-97FB-A8DE16D0FEF8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FA1AB-ACDE-44F8-8FFB-00CAB26CE3D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47530" y="787429"/>
            <a:ext cx="10201504" cy="1468129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52715" y="1596267"/>
            <a:ext cx="2406015" cy="494749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670" y="1596267"/>
            <a:ext cx="7039822" cy="494749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D9E0-438A-4BD5-97FB-A8DE16D0FEF8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FA1AB-ACDE-44F8-8FFB-00CAB26CE3D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67335" y="252042"/>
            <a:ext cx="10169423" cy="522231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7072143" y="4634655"/>
            <a:ext cx="3363824" cy="78724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063150" y="4493196"/>
            <a:ext cx="6484002" cy="937317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308040" y="4506727"/>
            <a:ext cx="6394499" cy="853671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6559986" y="4491966"/>
            <a:ext cx="3868522" cy="718363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47530" y="4474745"/>
            <a:ext cx="10201504" cy="1466248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954" y="2716189"/>
            <a:ext cx="9089390" cy="1680281"/>
          </a:xfrm>
        </p:spPr>
        <p:txBody>
          <a:bodyPr anchor="t">
            <a:normAutofit/>
          </a:bodyPr>
          <a:lstStyle>
            <a:lvl1pPr algn="ctr">
              <a:defRPr sz="5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9058" y="1584854"/>
            <a:ext cx="7505183" cy="1036174"/>
          </a:xfrm>
        </p:spPr>
        <p:txBody>
          <a:bodyPr anchor="b">
            <a:normAutofit/>
          </a:bodyPr>
          <a:lstStyle>
            <a:lvl1pPr marL="0" indent="0" algn="ctr">
              <a:buNone/>
              <a:defRPr sz="2300">
                <a:solidFill>
                  <a:srgbClr val="FFFFFF"/>
                </a:solidFill>
              </a:defRPr>
            </a:lvl1pPr>
            <a:lvl2pPr marL="5215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30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5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61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91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22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D9E0-438A-4BD5-97FB-A8DE16D0FEF8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FA1AB-ACDE-44F8-8FFB-00CAB26CE3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D9E0-438A-4BD5-97FB-A8DE16D0FEF8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FA1AB-ACDE-44F8-8FFB-00CAB26CE3D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791311" y="2953933"/>
            <a:ext cx="4469841" cy="380079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432247" y="2953933"/>
            <a:ext cx="4469841" cy="380079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1312" y="2952745"/>
            <a:ext cx="4469841" cy="705367"/>
          </a:xfrm>
        </p:spPr>
        <p:txBody>
          <a:bodyPr anchor="ctr"/>
          <a:lstStyle>
            <a:lvl1pPr marL="0" indent="0" algn="ctr">
              <a:buNone/>
              <a:defRPr sz="2700" b="0">
                <a:solidFill>
                  <a:schemeClr val="tx2"/>
                </a:solidFill>
                <a:latin typeface="+mj-lt"/>
              </a:defRPr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2103" y="3780632"/>
            <a:ext cx="4467342" cy="2973747"/>
          </a:xfrm>
        </p:spPr>
        <p:txBody>
          <a:bodyPr/>
          <a:lstStyle>
            <a:lvl1pPr>
              <a:defRPr sz="23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35812" y="2952744"/>
            <a:ext cx="4469841" cy="705367"/>
          </a:xfrm>
        </p:spPr>
        <p:txBody>
          <a:bodyPr anchor="ctr"/>
          <a:lstStyle>
            <a:lvl1pPr marL="0" indent="0" algn="ctr">
              <a:buNone/>
              <a:defRPr sz="2700" b="0" i="0">
                <a:solidFill>
                  <a:schemeClr val="tx2"/>
                </a:solidFill>
                <a:latin typeface="+mj-lt"/>
              </a:defRPr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32099" y="3780632"/>
            <a:ext cx="4469841" cy="2973747"/>
          </a:xfrm>
        </p:spPr>
        <p:txBody>
          <a:bodyPr/>
          <a:lstStyle>
            <a:lvl1pPr>
              <a:defRPr sz="23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D9E0-438A-4BD5-97FB-A8DE16D0FEF8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FA1AB-ACDE-44F8-8FFB-00CAB26CE3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D9E0-438A-4BD5-97FB-A8DE16D0FEF8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FA1AB-ACDE-44F8-8FFB-00CAB26CE3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67335" y="252042"/>
            <a:ext cx="10169423" cy="157274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47530" y="787429"/>
            <a:ext cx="10201504" cy="1466248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D9E0-438A-4BD5-97FB-A8DE16D0FEF8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FA1AB-ACDE-44F8-8FFB-00CAB26CE3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67335" y="252042"/>
            <a:ext cx="10169423" cy="157274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D9E0-438A-4BD5-97FB-A8DE16D0FEF8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FA1AB-ACDE-44F8-8FFB-00CAB26CE3D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9340" y="3948660"/>
            <a:ext cx="3920913" cy="2100352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84"/>
              </a:spcAft>
              <a:buNone/>
              <a:defRPr sz="2100">
                <a:solidFill>
                  <a:schemeClr val="tx2"/>
                </a:solidFill>
              </a:defRPr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47530" y="787429"/>
            <a:ext cx="10201504" cy="1468129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069340" y="2520421"/>
            <a:ext cx="3920913" cy="1381191"/>
          </a:xfrm>
        </p:spPr>
        <p:txBody>
          <a:bodyPr anchor="b">
            <a:noAutofit/>
          </a:bodyPr>
          <a:lstStyle>
            <a:lvl1pPr algn="l">
              <a:defRPr sz="37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0211" y="2016337"/>
            <a:ext cx="4565600" cy="4200702"/>
          </a:xfrm>
        </p:spPr>
        <p:txBody>
          <a:bodyPr anchor="ctr"/>
          <a:lstStyle>
            <a:lvl1pPr>
              <a:buClr>
                <a:schemeClr val="bg1"/>
              </a:buClr>
              <a:defRPr sz="25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3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21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8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800">
                <a:solidFill>
                  <a:schemeClr val="tx2"/>
                </a:solidFill>
              </a:defRPr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67335" y="252042"/>
            <a:ext cx="10169423" cy="6653911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47530" y="5902992"/>
            <a:ext cx="10201504" cy="1468129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0054" y="373396"/>
            <a:ext cx="4458677" cy="2679115"/>
          </a:xfrm>
        </p:spPr>
        <p:txBody>
          <a:bodyPr anchor="b">
            <a:normAutofit/>
          </a:bodyPr>
          <a:lstStyle>
            <a:lvl1pPr algn="l"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93246" y="3071180"/>
            <a:ext cx="4465485" cy="266978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rgbClr val="FFFFFF"/>
                </a:solidFill>
              </a:defRPr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D9E0-438A-4BD5-97FB-A8DE16D0FEF8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FA1AB-ACDE-44F8-8FFB-00CAB26CE3D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80228" y="1512253"/>
            <a:ext cx="4170426" cy="3226139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700">
                <a:solidFill>
                  <a:schemeClr val="bg1"/>
                </a:solidFill>
              </a:defRPr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67335" y="252042"/>
            <a:ext cx="10169423" cy="2722055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47530" y="1851648"/>
            <a:ext cx="10201504" cy="1466248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670" y="373022"/>
            <a:ext cx="9624060" cy="1381191"/>
          </a:xfrm>
          <a:prstGeom prst="rect">
            <a:avLst/>
          </a:prstGeom>
        </p:spPr>
        <p:txBody>
          <a:bodyPr vert="horz" lIns="104306" tIns="52153" rIns="104306" bIns="5215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38627" y="6891096"/>
            <a:ext cx="4428324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BDFED9E0-438A-4BD5-97FB-A8DE16D0FEF8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449" y="6891096"/>
            <a:ext cx="4428325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7356" y="6891095"/>
            <a:ext cx="1358691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0B0FA1AB-ACDE-44F8-8FFB-00CAB26CE3D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9834" y="2949827"/>
            <a:ext cx="8663634" cy="3804552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043056" rtl="0" eaLnBrk="1" latinLnBrk="0" hangingPunct="1">
        <a:spcBef>
          <a:spcPct val="0"/>
        </a:spcBef>
        <a:buNone/>
        <a:defRPr sz="50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12917" indent="-312917" algn="l" defTabSz="1043056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700" kern="1200">
          <a:solidFill>
            <a:schemeClr val="tx2"/>
          </a:solidFill>
          <a:latin typeface="+mn-lt"/>
          <a:ea typeface="+mn-ea"/>
          <a:cs typeface="+mn-cs"/>
        </a:defRPr>
      </a:lvl1pPr>
      <a:lvl2pPr marL="657343" indent="-312917" algn="l" defTabSz="1043056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500" kern="1200">
          <a:solidFill>
            <a:schemeClr val="tx2"/>
          </a:solidFill>
          <a:latin typeface="+mn-lt"/>
          <a:ea typeface="+mn-ea"/>
          <a:cs typeface="+mn-cs"/>
        </a:defRPr>
      </a:lvl2pPr>
      <a:lvl3pPr marL="976055" indent="-260764" algn="l" defTabSz="1043056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3pPr>
      <a:lvl4pPr marL="1303820" indent="-260764" algn="l" defTabSz="1043056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4pPr>
      <a:lvl5pPr marL="1668890" indent="-260764" algn="l" defTabSz="1043056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033959" indent="-260764" algn="l" defTabSz="1043056" rtl="0" eaLnBrk="1" latinLnBrk="0" hangingPunct="1">
        <a:spcBef>
          <a:spcPts val="438"/>
        </a:spcBef>
        <a:buClr>
          <a:schemeClr val="accent1"/>
        </a:buClr>
        <a:buFont typeface="Symbol" pitchFamily="18" charset="2"/>
        <a:buChar char="*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399029" indent="-260764" algn="l" defTabSz="1043056" rtl="0" eaLnBrk="1" latinLnBrk="0" hangingPunct="1">
        <a:spcBef>
          <a:spcPts val="438"/>
        </a:spcBef>
        <a:buClr>
          <a:schemeClr val="accent1"/>
        </a:buClr>
        <a:buFont typeface="Symbol" pitchFamily="18" charset="2"/>
        <a:buChar char="*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764099" indent="-260764" algn="l" defTabSz="1043056" rtl="0" eaLnBrk="1" latinLnBrk="0" hangingPunct="1">
        <a:spcBef>
          <a:spcPts val="438"/>
        </a:spcBef>
        <a:buClr>
          <a:schemeClr val="accent1"/>
        </a:buClr>
        <a:buFont typeface="Symbol" pitchFamily="18" charset="2"/>
        <a:buChar char="*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3129168" indent="-260764" algn="l" defTabSz="1043056" rtl="0" eaLnBrk="1" latinLnBrk="0" hangingPunct="1">
        <a:spcBef>
          <a:spcPts val="438"/>
        </a:spcBef>
        <a:buClr>
          <a:schemeClr val="accent1"/>
        </a:buClr>
        <a:buFont typeface="Symbol" pitchFamily="18" charset="2"/>
        <a:buChar char="*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395832"/>
            <a:ext cx="10695528" cy="795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6180" y="540271"/>
            <a:ext cx="9089390" cy="2376264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Государственное бюджетное</a:t>
            </a:r>
            <a:b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дошкольное образовательное учреждение</a:t>
            </a:r>
            <a:b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«Детский сад №3 «Мечта</a:t>
            </a: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4010" y="3209127"/>
            <a:ext cx="7485380" cy="2714643"/>
          </a:xfrm>
        </p:spPr>
        <p:txBody>
          <a:bodyPr/>
          <a:lstStyle/>
          <a:p>
            <a:endParaRPr lang="ru-RU" dirty="0" smtClean="0"/>
          </a:p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Музыкальный руководитель</a:t>
            </a:r>
          </a:p>
          <a:p>
            <a:r>
              <a:rPr lang="ru-RU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Умханова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Фарида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Алиевна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rosto_priyatnaya_melodiya_-_dlya_prezentacii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703758" y="16374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7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4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699751" cy="756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8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Участники проекта</a:t>
            </a:r>
            <a:endParaRPr lang="ru-RU" sz="8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74668" y="2066119"/>
            <a:ext cx="8947877" cy="22999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Воспитатели, дети, родители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>
          <a:xfrm flipV="1">
            <a:off x="560354" y="6754728"/>
            <a:ext cx="9341735" cy="4571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790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699751" cy="756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Сроки реализации проекта</a:t>
            </a:r>
            <a:endParaRPr lang="ru-RU" sz="6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74668" y="2066119"/>
            <a:ext cx="8947877" cy="22999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сентябрь 2018г- май 2019г</a:t>
            </a:r>
            <a:endParaRPr lang="ru-RU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>
          <a:xfrm flipV="1">
            <a:off x="560354" y="6754728"/>
            <a:ext cx="9341735" cy="4571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790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77021"/>
            <a:ext cx="10699751" cy="777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Тип проекта</a:t>
            </a:r>
            <a:endParaRPr lang="ru-RU" sz="6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74668" y="2066119"/>
            <a:ext cx="9501254" cy="29289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5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>
          <a:xfrm flipV="1">
            <a:off x="560354" y="6754728"/>
            <a:ext cx="9341735" cy="4571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46040" y="2208995"/>
            <a:ext cx="103473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Информационно-познавательный, групповой, долгосрочный</a:t>
            </a:r>
            <a:endParaRPr lang="ru-RU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90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588" y="0"/>
            <a:ext cx="10699751" cy="756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88983" y="351607"/>
            <a:ext cx="8786873" cy="73501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Обеспечение проекта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Блок-схема: перфолента 4"/>
          <p:cNvSpPr/>
          <p:nvPr/>
        </p:nvSpPr>
        <p:spPr>
          <a:xfrm>
            <a:off x="488916" y="994550"/>
            <a:ext cx="9486102" cy="6000792"/>
          </a:xfrm>
          <a:prstGeom prst="flowChartPunchedTap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Арсеневская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О.Н  "Система музыкально-оздоровительной работы в детском саду" г.Волгоград, изд. "Учитель", 2009.</a:t>
            </a:r>
          </a:p>
          <a:p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Картушина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М.Ю. "Оздоровительные занятия с детьми 6-7 лет" г.Москва, изд. ТЦ "Сфера", 2008.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Подольская Е.И. "Формы оздоровления детей 4-7 лет" г.Волгоград, изд. "Учитель", 2009.</a:t>
            </a:r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-654092" y="208731"/>
            <a:ext cx="8990038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lang="ru-RU" sz="1400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lang="ru-RU" sz="1400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lang="ru-RU" sz="1400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lang="ru-RU" sz="1400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lang="ru-RU" sz="1400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lang="ru-RU" sz="1400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0"/>
            <a:ext cx="27443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ru-RU" sz="1400" dirty="0" smtClean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02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88983" y="351607"/>
            <a:ext cx="8786873" cy="735013"/>
          </a:xfrm>
          <a:prstGeom prst="rect">
            <a:avLst/>
          </a:prstGeom>
          <a:solidFill>
            <a:schemeClr val="bg1"/>
          </a:solidFill>
        </p:spPr>
        <p:txBody>
          <a:bodyPr vert="horz" lIns="104306" tIns="52153" rIns="104306" bIns="52153" rtlCol="0" anchor="ctr">
            <a:normAutofit/>
          </a:bodyPr>
          <a:lstStyle/>
          <a:p>
            <a:pPr marL="0" marR="0" lvl="0" indent="0" algn="ctr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4602" y="1637491"/>
            <a:ext cx="1014419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000" b="1" dirty="0" smtClean="0">
              <a:solidFill>
                <a:srgbClr val="7030A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7030A0"/>
                </a:solidFill>
              </a:rPr>
              <a:t>        </a:t>
            </a:r>
            <a:r>
              <a:rPr lang="ru-RU" sz="2800" b="1" dirty="0" smtClean="0">
                <a:solidFill>
                  <a:srgbClr val="7030A0"/>
                </a:solidFill>
              </a:rPr>
              <a:t>Чтение сказок и стихов с элементами </a:t>
            </a:r>
            <a:r>
              <a:rPr lang="ru-RU" sz="2800" b="1" u="sng" dirty="0" smtClean="0">
                <a:solidFill>
                  <a:srgbClr val="7030A0"/>
                </a:solidFill>
              </a:rPr>
              <a:t>счета</a:t>
            </a:r>
            <a:r>
              <a:rPr lang="ru-RU" sz="2800" b="1" dirty="0" smtClean="0">
                <a:solidFill>
                  <a:srgbClr val="7030A0"/>
                </a:solidFill>
              </a:rPr>
              <a:t>: «Три поросенка», «Семеро козлят», «Белоснежка и семь гномов», «Цветик – </a:t>
            </a:r>
            <a:r>
              <a:rPr lang="ru-RU" sz="2800" b="1" dirty="0" err="1" smtClean="0">
                <a:solidFill>
                  <a:srgbClr val="7030A0"/>
                </a:solidFill>
              </a:rPr>
              <a:t>семицветик</a:t>
            </a:r>
            <a:r>
              <a:rPr lang="ru-RU" sz="2800" b="1" dirty="0" smtClean="0">
                <a:solidFill>
                  <a:srgbClr val="7030A0"/>
                </a:solidFill>
              </a:rPr>
              <a:t>», «Три медведя».</a:t>
            </a:r>
          </a:p>
          <a:p>
            <a:r>
              <a:rPr lang="ru-RU" sz="2800" b="1" dirty="0" smtClean="0">
                <a:solidFill>
                  <a:srgbClr val="7030A0"/>
                </a:solidFill>
              </a:rPr>
              <a:t>Просмотр компьютерной презентации «Паровозик </a:t>
            </a:r>
            <a:r>
              <a:rPr lang="ru-RU" sz="2800" b="1" dirty="0" err="1" smtClean="0">
                <a:solidFill>
                  <a:srgbClr val="7030A0"/>
                </a:solidFill>
              </a:rPr>
              <a:t>Чух</a:t>
            </a:r>
            <a:r>
              <a:rPr lang="ru-RU" sz="2800" b="1" dirty="0" smtClean="0">
                <a:solidFill>
                  <a:srgbClr val="7030A0"/>
                </a:solidFill>
              </a:rPr>
              <a:t> – </a:t>
            </a:r>
            <a:r>
              <a:rPr lang="ru-RU" sz="2800" b="1" dirty="0" err="1" smtClean="0">
                <a:solidFill>
                  <a:srgbClr val="7030A0"/>
                </a:solidFill>
              </a:rPr>
              <a:t>Чух</a:t>
            </a:r>
            <a:r>
              <a:rPr lang="ru-RU" sz="2800" b="1" dirty="0" smtClean="0">
                <a:solidFill>
                  <a:srgbClr val="7030A0"/>
                </a:solidFill>
              </a:rPr>
              <a:t> учит цифры», «Паровозик </a:t>
            </a:r>
            <a:r>
              <a:rPr lang="ru-RU" sz="2800" b="1" dirty="0" err="1" smtClean="0">
                <a:solidFill>
                  <a:srgbClr val="7030A0"/>
                </a:solidFill>
              </a:rPr>
              <a:t>Чух</a:t>
            </a:r>
            <a:r>
              <a:rPr lang="ru-RU" sz="2800" b="1" dirty="0" smtClean="0">
                <a:solidFill>
                  <a:srgbClr val="7030A0"/>
                </a:solidFill>
              </a:rPr>
              <a:t> – </a:t>
            </a:r>
            <a:r>
              <a:rPr lang="ru-RU" sz="2800" b="1" dirty="0" err="1" smtClean="0">
                <a:solidFill>
                  <a:srgbClr val="7030A0"/>
                </a:solidFill>
              </a:rPr>
              <a:t>Чух</a:t>
            </a:r>
            <a:r>
              <a:rPr lang="ru-RU" sz="2800" b="1" dirty="0" smtClean="0">
                <a:solidFill>
                  <a:srgbClr val="7030A0"/>
                </a:solidFill>
              </a:rPr>
              <a:t> учит фигуры»</a:t>
            </a:r>
          </a:p>
          <a:p>
            <a:r>
              <a:rPr lang="ru-RU" sz="2800" b="1" dirty="0" smtClean="0">
                <a:solidFill>
                  <a:srgbClr val="7030A0"/>
                </a:solidFill>
              </a:rPr>
              <a:t>Раскрашивание математических раскрасок (по номерам, рисование цифр, раскрашивание цифр.</a:t>
            </a:r>
          </a:p>
          <a:p>
            <a:r>
              <a:rPr lang="ru-RU" sz="2800" b="1" dirty="0" smtClean="0">
                <a:solidFill>
                  <a:srgbClr val="7030A0"/>
                </a:solidFill>
              </a:rPr>
              <a:t>Работа со счетными палочками.</a:t>
            </a:r>
          </a:p>
          <a:p>
            <a:endParaRPr lang="ru-RU" sz="2000" dirty="0" smtClean="0">
              <a:solidFill>
                <a:srgbClr val="7030A0"/>
              </a:solidFill>
            </a:endParaRPr>
          </a:p>
          <a:p>
            <a:endParaRPr lang="ru-RU" sz="2000" b="1" dirty="0" smtClean="0">
              <a:solidFill>
                <a:srgbClr val="7030A0"/>
              </a:solidFill>
            </a:endParaRPr>
          </a:p>
          <a:p>
            <a:endParaRPr lang="ru-RU" sz="2000" b="1" dirty="0" smtClean="0">
              <a:solidFill>
                <a:srgbClr val="7030A0"/>
              </a:solidFill>
            </a:endParaRPr>
          </a:p>
          <a:p>
            <a:endParaRPr lang="ru-RU" sz="2000" b="1" dirty="0" smtClean="0">
              <a:solidFill>
                <a:srgbClr val="7030A0"/>
              </a:solidFill>
            </a:endParaRPr>
          </a:p>
          <a:p>
            <a:endParaRPr lang="ru-RU" sz="2000" b="1" dirty="0" smtClean="0">
              <a:solidFill>
                <a:srgbClr val="7030A0"/>
              </a:solidFill>
            </a:endParaRPr>
          </a:p>
          <a:p>
            <a:endParaRPr lang="ru-RU" sz="2000" b="1" dirty="0" smtClean="0">
              <a:solidFill>
                <a:srgbClr val="7030A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51" y="0"/>
            <a:ext cx="10699751" cy="7476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8916" y="463982"/>
            <a:ext cx="825679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Этапы реализации проекта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88916" y="1208863"/>
            <a:ext cx="92869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Подготовительный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</a:p>
          <a:p>
            <a:pPr marL="457200" lvl="0" indent="-45720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Сентябрь-октябрь 2018 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года</a:t>
            </a:r>
          </a:p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-Проведение диагностики</a:t>
            </a:r>
          </a:p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-Постановка цели и задач проекта</a:t>
            </a:r>
          </a:p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-Составление плана основного этапа проекта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-Изучение литературы по данной проблеме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-Накопление методического материала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-Самообразование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-Знакомство с новыми 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здоровьесберегающими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технологиями, оценка возможности их применения в музыкальном воспитании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-Определение основных источников информации и необходимых ресурсов для работы</a:t>
            </a:r>
          </a:p>
        </p:txBody>
      </p:sp>
    </p:spTree>
    <p:extLst>
      <p:ext uri="{BB962C8B-B14F-4D97-AF65-F5344CB8AC3E}">
        <p14:creationId xmlns:p14="http://schemas.microsoft.com/office/powerpoint/2010/main" val="293499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88983" y="351607"/>
            <a:ext cx="8786873" cy="735013"/>
          </a:xfrm>
          <a:prstGeom prst="rect">
            <a:avLst/>
          </a:prstGeom>
          <a:solidFill>
            <a:schemeClr val="bg1"/>
          </a:solidFill>
        </p:spPr>
        <p:txBody>
          <a:bodyPr vert="horz" lIns="104306" tIns="52153" rIns="104306" bIns="52153" rtlCol="0" anchor="ctr">
            <a:normAutofit/>
          </a:bodyPr>
          <a:lstStyle/>
          <a:p>
            <a:pPr marL="0" marR="0" lvl="0" indent="0" algn="ctr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4602" y="1637491"/>
            <a:ext cx="1014419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000" b="1" dirty="0" smtClean="0">
              <a:solidFill>
                <a:srgbClr val="7030A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7030A0"/>
                </a:solidFill>
              </a:rPr>
              <a:t>        </a:t>
            </a:r>
            <a:r>
              <a:rPr lang="ru-RU" sz="2800" b="1" dirty="0" smtClean="0">
                <a:solidFill>
                  <a:srgbClr val="7030A0"/>
                </a:solidFill>
              </a:rPr>
              <a:t>Чтение сказок и стихов с элементами </a:t>
            </a:r>
            <a:r>
              <a:rPr lang="ru-RU" sz="2800" b="1" u="sng" dirty="0" smtClean="0">
                <a:solidFill>
                  <a:srgbClr val="7030A0"/>
                </a:solidFill>
              </a:rPr>
              <a:t>счета</a:t>
            </a:r>
            <a:r>
              <a:rPr lang="ru-RU" sz="2800" b="1" dirty="0" smtClean="0">
                <a:solidFill>
                  <a:srgbClr val="7030A0"/>
                </a:solidFill>
              </a:rPr>
              <a:t>: «Три поросенка», «Семеро козлят», «Белоснежка и семь гномов», «Цветик – </a:t>
            </a:r>
            <a:r>
              <a:rPr lang="ru-RU" sz="2800" b="1" dirty="0" err="1" smtClean="0">
                <a:solidFill>
                  <a:srgbClr val="7030A0"/>
                </a:solidFill>
              </a:rPr>
              <a:t>семицветик</a:t>
            </a:r>
            <a:r>
              <a:rPr lang="ru-RU" sz="2800" b="1" dirty="0" smtClean="0">
                <a:solidFill>
                  <a:srgbClr val="7030A0"/>
                </a:solidFill>
              </a:rPr>
              <a:t>», «Три медведя».</a:t>
            </a:r>
          </a:p>
          <a:p>
            <a:r>
              <a:rPr lang="ru-RU" sz="2800" b="1" dirty="0" smtClean="0">
                <a:solidFill>
                  <a:srgbClr val="7030A0"/>
                </a:solidFill>
              </a:rPr>
              <a:t>Просмотр компьютерной презентации «Паровозик </a:t>
            </a:r>
            <a:r>
              <a:rPr lang="ru-RU" sz="2800" b="1" dirty="0" err="1" smtClean="0">
                <a:solidFill>
                  <a:srgbClr val="7030A0"/>
                </a:solidFill>
              </a:rPr>
              <a:t>Чух</a:t>
            </a:r>
            <a:r>
              <a:rPr lang="ru-RU" sz="2800" b="1" dirty="0" smtClean="0">
                <a:solidFill>
                  <a:srgbClr val="7030A0"/>
                </a:solidFill>
              </a:rPr>
              <a:t> – </a:t>
            </a:r>
            <a:r>
              <a:rPr lang="ru-RU" sz="2800" b="1" dirty="0" err="1" smtClean="0">
                <a:solidFill>
                  <a:srgbClr val="7030A0"/>
                </a:solidFill>
              </a:rPr>
              <a:t>Чух</a:t>
            </a:r>
            <a:r>
              <a:rPr lang="ru-RU" sz="2800" b="1" dirty="0" smtClean="0">
                <a:solidFill>
                  <a:srgbClr val="7030A0"/>
                </a:solidFill>
              </a:rPr>
              <a:t> учит цифры», «Паровозик </a:t>
            </a:r>
            <a:r>
              <a:rPr lang="ru-RU" sz="2800" b="1" dirty="0" err="1" smtClean="0">
                <a:solidFill>
                  <a:srgbClr val="7030A0"/>
                </a:solidFill>
              </a:rPr>
              <a:t>Чух</a:t>
            </a:r>
            <a:r>
              <a:rPr lang="ru-RU" sz="2800" b="1" dirty="0" smtClean="0">
                <a:solidFill>
                  <a:srgbClr val="7030A0"/>
                </a:solidFill>
              </a:rPr>
              <a:t> – </a:t>
            </a:r>
            <a:r>
              <a:rPr lang="ru-RU" sz="2800" b="1" dirty="0" err="1" smtClean="0">
                <a:solidFill>
                  <a:srgbClr val="7030A0"/>
                </a:solidFill>
              </a:rPr>
              <a:t>Чух</a:t>
            </a:r>
            <a:r>
              <a:rPr lang="ru-RU" sz="2800" b="1" dirty="0" smtClean="0">
                <a:solidFill>
                  <a:srgbClr val="7030A0"/>
                </a:solidFill>
              </a:rPr>
              <a:t> учит фигуры»</a:t>
            </a:r>
          </a:p>
          <a:p>
            <a:r>
              <a:rPr lang="ru-RU" sz="2800" b="1" dirty="0" smtClean="0">
                <a:solidFill>
                  <a:srgbClr val="7030A0"/>
                </a:solidFill>
              </a:rPr>
              <a:t>Раскрашивание математических раскрасок (по номерам, рисование цифр, раскрашивание цифр.</a:t>
            </a:r>
          </a:p>
          <a:p>
            <a:r>
              <a:rPr lang="ru-RU" sz="2800" b="1" dirty="0" smtClean="0">
                <a:solidFill>
                  <a:srgbClr val="7030A0"/>
                </a:solidFill>
              </a:rPr>
              <a:t>Работа со счетными палочками.</a:t>
            </a:r>
          </a:p>
          <a:p>
            <a:endParaRPr lang="ru-RU" sz="2000" dirty="0" smtClean="0">
              <a:solidFill>
                <a:srgbClr val="7030A0"/>
              </a:solidFill>
            </a:endParaRPr>
          </a:p>
          <a:p>
            <a:endParaRPr lang="ru-RU" sz="2000" b="1" dirty="0" smtClean="0">
              <a:solidFill>
                <a:srgbClr val="7030A0"/>
              </a:solidFill>
            </a:endParaRPr>
          </a:p>
          <a:p>
            <a:endParaRPr lang="ru-RU" sz="2000" b="1" dirty="0" smtClean="0">
              <a:solidFill>
                <a:srgbClr val="7030A0"/>
              </a:solidFill>
            </a:endParaRPr>
          </a:p>
          <a:p>
            <a:endParaRPr lang="ru-RU" sz="2000" b="1" dirty="0" smtClean="0">
              <a:solidFill>
                <a:srgbClr val="7030A0"/>
              </a:solidFill>
            </a:endParaRPr>
          </a:p>
          <a:p>
            <a:endParaRPr lang="ru-RU" sz="2000" b="1" dirty="0" smtClean="0">
              <a:solidFill>
                <a:srgbClr val="7030A0"/>
              </a:solidFill>
            </a:endParaRPr>
          </a:p>
          <a:p>
            <a:endParaRPr lang="ru-RU" sz="2000" b="1" dirty="0" smtClean="0">
              <a:solidFill>
                <a:srgbClr val="7030A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699751" cy="7589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15086" y="280169"/>
            <a:ext cx="9140126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Основной :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Ноябрь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2018г-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март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2019г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03230" y="1148349"/>
            <a:ext cx="921550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-Создание методических разработок для реализации проекта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-Музыкальные занятия с использованием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технологий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-Развлечения и досуги с использованием этих технологий для детей и их родителей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-Музыкально -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валеологические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занятия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-Музыкотерапия в повседневной жизни дошкольников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-Музыкально - физкультурные развлечения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-Самообразование:  Музыкальные занятия, развлечения, консультации - в течение всего периода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00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88983" y="351607"/>
            <a:ext cx="8786873" cy="735013"/>
          </a:xfrm>
          <a:prstGeom prst="rect">
            <a:avLst/>
          </a:prstGeom>
          <a:solidFill>
            <a:schemeClr val="bg1"/>
          </a:solidFill>
        </p:spPr>
        <p:txBody>
          <a:bodyPr vert="horz" lIns="104306" tIns="52153" rIns="104306" bIns="52153" rtlCol="0" anchor="ctr">
            <a:normAutofit/>
          </a:bodyPr>
          <a:lstStyle/>
          <a:p>
            <a:pPr marL="0" marR="0" lvl="0" indent="0" algn="ctr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4602" y="1637491"/>
            <a:ext cx="1014419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000" b="1" dirty="0" smtClean="0">
              <a:solidFill>
                <a:srgbClr val="7030A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7030A0"/>
                </a:solidFill>
              </a:rPr>
              <a:t>        </a:t>
            </a:r>
            <a:r>
              <a:rPr lang="ru-RU" sz="2800" b="1" dirty="0" smtClean="0">
                <a:solidFill>
                  <a:srgbClr val="7030A0"/>
                </a:solidFill>
              </a:rPr>
              <a:t>Чтение сказок и стихов с элементами </a:t>
            </a:r>
            <a:r>
              <a:rPr lang="ru-RU" sz="2800" b="1" u="sng" dirty="0" smtClean="0">
                <a:solidFill>
                  <a:srgbClr val="7030A0"/>
                </a:solidFill>
              </a:rPr>
              <a:t>счета</a:t>
            </a:r>
            <a:r>
              <a:rPr lang="ru-RU" sz="2800" b="1" dirty="0" smtClean="0">
                <a:solidFill>
                  <a:srgbClr val="7030A0"/>
                </a:solidFill>
              </a:rPr>
              <a:t>: «Три поросенка», «Семеро козлят», «Белоснежка и семь гномов», «Цветик – </a:t>
            </a:r>
            <a:r>
              <a:rPr lang="ru-RU" sz="2800" b="1" dirty="0" err="1" smtClean="0">
                <a:solidFill>
                  <a:srgbClr val="7030A0"/>
                </a:solidFill>
              </a:rPr>
              <a:t>семицветик</a:t>
            </a:r>
            <a:r>
              <a:rPr lang="ru-RU" sz="2800" b="1" dirty="0" smtClean="0">
                <a:solidFill>
                  <a:srgbClr val="7030A0"/>
                </a:solidFill>
              </a:rPr>
              <a:t>», «Три медведя».</a:t>
            </a:r>
          </a:p>
          <a:p>
            <a:r>
              <a:rPr lang="ru-RU" sz="2800" b="1" dirty="0" smtClean="0">
                <a:solidFill>
                  <a:srgbClr val="7030A0"/>
                </a:solidFill>
              </a:rPr>
              <a:t>Просмотр компьютерной презентации «Паровозик </a:t>
            </a:r>
            <a:r>
              <a:rPr lang="ru-RU" sz="2800" b="1" dirty="0" err="1" smtClean="0">
                <a:solidFill>
                  <a:srgbClr val="7030A0"/>
                </a:solidFill>
              </a:rPr>
              <a:t>Чух</a:t>
            </a:r>
            <a:r>
              <a:rPr lang="ru-RU" sz="2800" b="1" dirty="0" smtClean="0">
                <a:solidFill>
                  <a:srgbClr val="7030A0"/>
                </a:solidFill>
              </a:rPr>
              <a:t> – </a:t>
            </a:r>
            <a:r>
              <a:rPr lang="ru-RU" sz="2800" b="1" dirty="0" err="1" smtClean="0">
                <a:solidFill>
                  <a:srgbClr val="7030A0"/>
                </a:solidFill>
              </a:rPr>
              <a:t>Чух</a:t>
            </a:r>
            <a:r>
              <a:rPr lang="ru-RU" sz="2800" b="1" dirty="0" smtClean="0">
                <a:solidFill>
                  <a:srgbClr val="7030A0"/>
                </a:solidFill>
              </a:rPr>
              <a:t> учит цифры», «Паровозик </a:t>
            </a:r>
            <a:r>
              <a:rPr lang="ru-RU" sz="2800" b="1" dirty="0" err="1" smtClean="0">
                <a:solidFill>
                  <a:srgbClr val="7030A0"/>
                </a:solidFill>
              </a:rPr>
              <a:t>Чух</a:t>
            </a:r>
            <a:r>
              <a:rPr lang="ru-RU" sz="2800" b="1" dirty="0" smtClean="0">
                <a:solidFill>
                  <a:srgbClr val="7030A0"/>
                </a:solidFill>
              </a:rPr>
              <a:t> – </a:t>
            </a:r>
            <a:r>
              <a:rPr lang="ru-RU" sz="2800" b="1" dirty="0" err="1" smtClean="0">
                <a:solidFill>
                  <a:srgbClr val="7030A0"/>
                </a:solidFill>
              </a:rPr>
              <a:t>Чух</a:t>
            </a:r>
            <a:r>
              <a:rPr lang="ru-RU" sz="2800" b="1" dirty="0" smtClean="0">
                <a:solidFill>
                  <a:srgbClr val="7030A0"/>
                </a:solidFill>
              </a:rPr>
              <a:t> учит фигуры»</a:t>
            </a:r>
          </a:p>
          <a:p>
            <a:r>
              <a:rPr lang="ru-RU" sz="2800" b="1" dirty="0" smtClean="0">
                <a:solidFill>
                  <a:srgbClr val="7030A0"/>
                </a:solidFill>
              </a:rPr>
              <a:t>Раскрашивание математических раскрасок (по номерам, рисование цифр, раскрашивание цифр.</a:t>
            </a:r>
          </a:p>
          <a:p>
            <a:r>
              <a:rPr lang="ru-RU" sz="2800" b="1" dirty="0" smtClean="0">
                <a:solidFill>
                  <a:srgbClr val="7030A0"/>
                </a:solidFill>
              </a:rPr>
              <a:t>Работа со счетными палочками.</a:t>
            </a:r>
          </a:p>
          <a:p>
            <a:endParaRPr lang="ru-RU" sz="2000" dirty="0" smtClean="0">
              <a:solidFill>
                <a:srgbClr val="7030A0"/>
              </a:solidFill>
            </a:endParaRPr>
          </a:p>
          <a:p>
            <a:endParaRPr lang="ru-RU" sz="2000" b="1" dirty="0" smtClean="0">
              <a:solidFill>
                <a:srgbClr val="7030A0"/>
              </a:solidFill>
            </a:endParaRPr>
          </a:p>
          <a:p>
            <a:endParaRPr lang="ru-RU" sz="2000" b="1" dirty="0" smtClean="0">
              <a:solidFill>
                <a:srgbClr val="7030A0"/>
              </a:solidFill>
            </a:endParaRPr>
          </a:p>
          <a:p>
            <a:endParaRPr lang="ru-RU" sz="2000" b="1" dirty="0" smtClean="0">
              <a:solidFill>
                <a:srgbClr val="7030A0"/>
              </a:solidFill>
            </a:endParaRPr>
          </a:p>
          <a:p>
            <a:endParaRPr lang="ru-RU" sz="2000" b="1" dirty="0" smtClean="0">
              <a:solidFill>
                <a:srgbClr val="7030A0"/>
              </a:solidFill>
            </a:endParaRPr>
          </a:p>
          <a:p>
            <a:endParaRPr lang="ru-RU" sz="2000" b="1" dirty="0" smtClean="0">
              <a:solidFill>
                <a:srgbClr val="7030A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699751" cy="7589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15086" y="280169"/>
            <a:ext cx="914012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Обобщающий: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800" b="1" dirty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Апрель- май 2019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0354" y="1351739"/>
            <a:ext cx="94298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-Анализ и обобщение полученных результатов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00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49" y="1"/>
            <a:ext cx="10699751" cy="756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51607"/>
            <a:ext cx="9624060" cy="128588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41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Предметно-развивающая среда</a:t>
            </a:r>
            <a:endParaRPr lang="ru-RU" sz="41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3" name="Picture 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34988" y="2137557"/>
            <a:ext cx="9312306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одержимое 5"/>
          <p:cNvSpPr>
            <a:spLocks noGrp="1"/>
          </p:cNvSpPr>
          <p:nvPr>
            <p:ph sz="half" idx="4294967295"/>
          </p:nvPr>
        </p:nvSpPr>
        <p:spPr>
          <a:xfrm>
            <a:off x="274602" y="1923243"/>
            <a:ext cx="9715568" cy="542928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775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6220" y="756295"/>
            <a:ext cx="9073515" cy="108012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Нетрадиционные музыкальные инструменты</a:t>
            </a:r>
            <a:endParaRPr lang="ru-RU" sz="3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1" name="Рисунок 10" descr="C:\Documents and Settings\Admin\Local Settings\Temporary Internet Files\Content.Word\20181105_11444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668" y="2851937"/>
            <a:ext cx="4284000" cy="3448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Documents and Settings\Admin\Local Settings\Temporary Internet Files\Content.Word\IMG_20181105_1144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4772" y="3566317"/>
            <a:ext cx="4209712" cy="3382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399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Tm="10234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9106" y="468263"/>
            <a:ext cx="9073515" cy="1080120"/>
          </a:xfrm>
        </p:spPr>
        <p:txBody>
          <a:bodyPr>
            <a:normAutofit/>
          </a:bodyPr>
          <a:lstStyle/>
          <a:p>
            <a:pPr algn="ctr"/>
            <a:r>
              <a:rPr lang="ru-RU" sz="3969" b="1" dirty="0" smtClean="0">
                <a:solidFill>
                  <a:srgbClr val="FF0000"/>
                </a:solidFill>
                <a:latin typeface="Monotype Corsiva" pitchFamily="66" charset="0"/>
              </a:rPr>
              <a:t>Дидактические  игры</a:t>
            </a:r>
            <a:endParaRPr lang="ru-RU" sz="3969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8" name="Рисунок 7" descr="Картинки по запросу картинки для музыкально-дидактических игр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1792" y="2423309"/>
            <a:ext cx="4357718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Картинки по запросу картинки для музыкально-дидактических игр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5328" y="2851937"/>
            <a:ext cx="4357718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399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Tm="10234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6" y="0"/>
            <a:ext cx="10690794" cy="773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25907" y="11113"/>
            <a:ext cx="10816702" cy="7225902"/>
          </a:xfrm>
        </p:spPr>
        <p:txBody>
          <a:bodyPr>
            <a:noAutofit/>
          </a:bodyPr>
          <a:lstStyle/>
          <a:p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362901" y="1116335"/>
            <a:ext cx="7970204" cy="4545384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7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</a:p>
          <a:p>
            <a:pPr marL="0" indent="0" algn="ctr">
              <a:buNone/>
            </a:pPr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«Использование </a:t>
            </a:r>
            <a:r>
              <a:rPr lang="ru-RU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технологий в работе музыкального руководителя »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4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92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44" y="5495143"/>
            <a:ext cx="1435236" cy="140472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31792" y="423045"/>
            <a:ext cx="9624060" cy="1357322"/>
          </a:xfrm>
        </p:spPr>
        <p:txBody>
          <a:bodyPr>
            <a:noAutofit/>
          </a:bodyPr>
          <a:lstStyle/>
          <a:p>
            <a:pPr algn="l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с детьми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Documents and Settings\Admin\Рабочий стол\фото\20181102_16255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164" y="1923243"/>
            <a:ext cx="4500594" cy="26432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Рисунок 7" descr="C:\Documents and Settings\Admin\Рабочий стол\фото\20181102_17224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3824" y="1065987"/>
            <a:ext cx="4857785" cy="285752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C:\Documents and Settings\Admin\Рабочий стол\фото\20181102_17175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658489">
            <a:off x="4762637" y="4245196"/>
            <a:ext cx="4892077" cy="2694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9506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1737" y="0"/>
            <a:ext cx="10699751" cy="756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60354" y="373022"/>
            <a:ext cx="9579814" cy="835841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Игровой массаж</a:t>
            </a:r>
            <a:endParaRPr lang="ru-RU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842734044"/>
              </p:ext>
            </p:extLst>
          </p:nvPr>
        </p:nvGraphicFramePr>
        <p:xfrm>
          <a:off x="560354" y="1203281"/>
          <a:ext cx="9572692" cy="6077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4600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152" y="351608"/>
            <a:ext cx="9098306" cy="114300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Пальчиковая гимнастика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" descr="C:\Documents and Settings\Admin\Рабочий стол\фото\20181102_17102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602" y="1494615"/>
            <a:ext cx="10215634" cy="55268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415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Tm="10468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51" y="-505649"/>
            <a:ext cx="10699751" cy="756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4670" y="373022"/>
            <a:ext cx="9624060" cy="1264469"/>
          </a:xfrm>
        </p:spPr>
        <p:txBody>
          <a:bodyPr>
            <a:normAutofit/>
          </a:bodyPr>
          <a:lstStyle/>
          <a:p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 descr="Картинки по запросу пальчиковые игры для детей дошкольного возраста фотографии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106" y="0"/>
            <a:ext cx="8715436" cy="513795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9506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699751" cy="756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48163" y="108223"/>
            <a:ext cx="9624060" cy="1381191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Игра на музыкальных инструментах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73350" y="2833425"/>
            <a:ext cx="53467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    </a:t>
            </a:r>
            <a:endParaRPr lang="ru-RU" dirty="0"/>
          </a:p>
        </p:txBody>
      </p:sp>
      <p:pic>
        <p:nvPicPr>
          <p:cNvPr id="9" name="Содержимое 8" descr="C:\Documents and Settings\Admin\Рабочий стол\фото\20181102_170659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6238" y="1981835"/>
            <a:ext cx="7215237" cy="408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1248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51" y="0"/>
            <a:ext cx="10699751" cy="756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88412" y="5513434"/>
            <a:ext cx="1837942" cy="1710831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Театрализованная деятельность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0354" y="1780367"/>
            <a:ext cx="4786345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1014" y="2637623"/>
            <a:ext cx="4702838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9904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51" y="0"/>
            <a:ext cx="10699751" cy="75612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04868" y="5355905"/>
            <a:ext cx="1933286" cy="17995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700" b="1" dirty="0" smtClean="0">
                <a:solidFill>
                  <a:srgbClr val="FF0000"/>
                </a:solidFill>
              </a:rPr>
              <a:t/>
            </a:r>
            <a:br>
              <a:rPr lang="ru-RU" sz="2700" b="1" dirty="0" smtClean="0">
                <a:solidFill>
                  <a:srgbClr val="FF0000"/>
                </a:solidFill>
              </a:rPr>
            </a:br>
            <a:endParaRPr lang="ru-RU" sz="2700" b="1" dirty="0">
              <a:solidFill>
                <a:srgbClr val="FF0000"/>
              </a:solidFill>
            </a:endParaRPr>
          </a:p>
        </p:txBody>
      </p:sp>
      <p:pic>
        <p:nvPicPr>
          <p:cNvPr id="7" name="Содержимое 4" descr="C:\Documents and Settings\Admin\Рабочий стол\фото\20181101_145225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602" y="494483"/>
            <a:ext cx="5792178" cy="3219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Admin\Рабочий стол\Фото детей\IMG-20180921-WA001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6568" y="3606010"/>
            <a:ext cx="5857916" cy="3603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156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48459"/>
            <a:ext cx="10699751" cy="756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6257" y="95184"/>
            <a:ext cx="9624060" cy="138119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с педагогами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 descr="C:\Documents and Settings\Admin\Рабочий стол\фото\20181017_1445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354" y="994549"/>
            <a:ext cx="4786346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Documents and Settings\Admin\Рабочий стол\фото\20181102_18093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43" y="4566449"/>
            <a:ext cx="5857916" cy="285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Documents and Settings\Admin\Local Settings\Temporary Internet Files\Content.Word\IMG-20181014-WA004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75328" y="994549"/>
            <a:ext cx="4000528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1720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2191" y="0"/>
            <a:ext cx="10699751" cy="7404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ru-RU" sz="27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40472" y="525008"/>
            <a:ext cx="8352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ФОРМЫ ВЗАИМОДЕЙСТВИЯ </a:t>
            </a:r>
            <a:endParaRPr lang="ru-RU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С РОДИТЕЛЯМИ</a:t>
            </a:r>
            <a:endParaRPr lang="ru-RU" sz="3200" dirty="0"/>
          </a:p>
        </p:txBody>
      </p:sp>
      <p:pic>
        <p:nvPicPr>
          <p:cNvPr id="8" name="Рисунок 7" descr="C:\Documents and Settings\Admin\Рабочий стол\фото\20181102_19375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230" y="280169"/>
            <a:ext cx="9001188" cy="6929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007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2191" y="0"/>
            <a:ext cx="10699751" cy="7404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ru-RU" sz="27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8916" y="525008"/>
            <a:ext cx="93583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Формы взаимодействия с родителями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1792" y="1208863"/>
            <a:ext cx="767401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индивидуальные беседы;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 консультации;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наглядная информация: 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встречи на родительских собраниях, праздниках, открытых занятий.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проведение  мастер класс «Танцевально-образные игры для  родителей и детей» </a:t>
            </a:r>
          </a:p>
        </p:txBody>
      </p:sp>
    </p:spTree>
    <p:extLst>
      <p:ext uri="{BB962C8B-B14F-4D97-AF65-F5344CB8AC3E}">
        <p14:creationId xmlns:p14="http://schemas.microsoft.com/office/powerpoint/2010/main" val="361007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9" y="-219897"/>
            <a:ext cx="10699751" cy="756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71954" y="5355906"/>
            <a:ext cx="1516748" cy="148449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88982" y="208731"/>
            <a:ext cx="85011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03362" y="637359"/>
            <a:ext cx="792961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Воспитание здорового подрастающего поколения граждан России - первоочередная задача государства, от решения которой во многом зависит его будущее процветание» </a:t>
            </a:r>
          </a:p>
        </p:txBody>
      </p:sp>
    </p:spTree>
    <p:extLst>
      <p:ext uri="{BB962C8B-B14F-4D97-AF65-F5344CB8AC3E}">
        <p14:creationId xmlns:p14="http://schemas.microsoft.com/office/powerpoint/2010/main" val="66666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699751" cy="756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Консультация для родителей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7544" y="1637492"/>
            <a:ext cx="8786874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362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51" y="0"/>
            <a:ext cx="10699751" cy="7404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7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06954" y="1404367"/>
            <a:ext cx="98864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78298" y="468263"/>
            <a:ext cx="53467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 </a:t>
            </a:r>
            <a:endParaRPr lang="ru-RU" sz="48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607232" y="1640381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				</a:t>
            </a:r>
            <a:endParaRPr lang="ru-RU" sz="1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54212" y="579453"/>
            <a:ext cx="9433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Результаты проектной деятельности</a:t>
            </a:r>
          </a:p>
        </p:txBody>
      </p:sp>
      <p:pic>
        <p:nvPicPr>
          <p:cNvPr id="8" name="Picture 2" descr="IMG_20181106_123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668" y="1708929"/>
            <a:ext cx="9286940" cy="5352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229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95" y="-1"/>
            <a:ext cx="10699751" cy="756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674292" y="756295"/>
            <a:ext cx="7485380" cy="3712503"/>
          </a:xfrm>
        </p:spPr>
        <p:txBody>
          <a:bodyPr>
            <a:noAutofit/>
          </a:bodyPr>
          <a:lstStyle/>
          <a:p>
            <a:r>
              <a:rPr lang="ru-RU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</a:t>
            </a:r>
          </a:p>
          <a:p>
            <a:r>
              <a:rPr lang="ru-RU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внимание!</a:t>
            </a:r>
            <a:endParaRPr lang="ru-RU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27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51" y="0"/>
            <a:ext cx="10699751" cy="756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8916" y="351607"/>
            <a:ext cx="9089390" cy="864096"/>
          </a:xfrm>
          <a:solidFill>
            <a:schemeClr val="bg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l"/>
            <a:r>
              <a:rPr lang="ru-RU" sz="4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sz="4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одзаголовок 10"/>
          <p:cNvSpPr>
            <a:spLocks noGrp="1"/>
          </p:cNvSpPr>
          <p:nvPr>
            <p:ph type="subTitle" idx="1"/>
          </p:nvPr>
        </p:nvSpPr>
        <p:spPr>
          <a:xfrm>
            <a:off x="488916" y="1280301"/>
            <a:ext cx="8314168" cy="4429156"/>
          </a:xfrm>
        </p:spPr>
        <p:txBody>
          <a:bodyPr>
            <a:normAutofit fontScale="62500" lnSpcReduction="20000"/>
          </a:bodyPr>
          <a:lstStyle/>
          <a:p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Проблема укрепления здоровья детей не кампания одного дня, деятельности одного человека, а целенаправленная, </a:t>
            </a:r>
          </a:p>
          <a:p>
            <a:pPr algn="just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систематически спланированная работа. Наметившаяся в последние годы устойчивая тенденция ухудшения здоровья дошкольников, увеличение количества детей с нарушениями психического и речевого развития, диктует необходимость поиска механизмов, позволяющая изменить эту ситуацию.  Оздоровление детей в последнее   время становится приоритетным направлением в работе многих ДОУ, в т.ч. и нашего детского сада. Передо мной, как музыкальным руководителем,  встала задача, как можно с помощью  различных видов музыкальной деятельности не только эстетически развивать детей, но и укреплять их психическое и физическое здоровье  </a:t>
            </a:r>
            <a:b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</a:p>
          <a:p>
            <a:pPr algn="l"/>
            <a:endParaRPr lang="ru-RU" sz="3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80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51" y="0"/>
            <a:ext cx="10699751" cy="756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Блок-схема: перфолента 4"/>
          <p:cNvSpPr/>
          <p:nvPr/>
        </p:nvSpPr>
        <p:spPr>
          <a:xfrm>
            <a:off x="560354" y="1800623"/>
            <a:ext cx="9072626" cy="5760640"/>
          </a:xfrm>
          <a:prstGeom prst="flowChartPunchedTap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r>
              <a:rPr lang="ru-RU" sz="3600" dirty="0" smtClean="0"/>
              <a:t>      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Оптимизация системы музыкально- 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оздоровительной работы ДОУ 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посредством внедрения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технологий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4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600" b="1" dirty="0" smtClean="0">
              <a:solidFill>
                <a:srgbClr val="FF0000"/>
              </a:solidFill>
            </a:endParaRPr>
          </a:p>
          <a:p>
            <a:endParaRPr lang="ru-RU" sz="36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Пятиугольник 5"/>
          <p:cNvSpPr/>
          <p:nvPr/>
        </p:nvSpPr>
        <p:spPr>
          <a:xfrm>
            <a:off x="488916" y="708797"/>
            <a:ext cx="8879942" cy="873314"/>
          </a:xfrm>
          <a:prstGeom prst="homePlat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r>
              <a:rPr lang="ru-RU" sz="5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Цель:</a:t>
            </a:r>
            <a:endParaRPr lang="ru-RU" sz="55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24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699751" cy="756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ятиугольник 5"/>
          <p:cNvSpPr/>
          <p:nvPr/>
        </p:nvSpPr>
        <p:spPr>
          <a:xfrm>
            <a:off x="346040" y="208731"/>
            <a:ext cx="9572692" cy="873314"/>
          </a:xfrm>
          <a:prstGeom prst="homePlat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r>
              <a:rPr lang="ru-RU" sz="55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Задачи</a:t>
            </a:r>
            <a:endParaRPr lang="ru-RU" sz="55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631792" y="2311814"/>
            <a:ext cx="957269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ru-RU" sz="1400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ru-RU" sz="1400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346040" y="997942"/>
            <a:ext cx="8923155" cy="421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Образовательные:</a:t>
            </a:r>
          </a:p>
          <a:p>
            <a:pPr lvl="0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развивать музыкальные и творческие способности детей в различных видах музыкальной деятельности, используя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здоровьесберегающие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технологии, исходя из возрастных и индивидуальных возможностей каждого ребенка . </a:t>
            </a:r>
          </a:p>
          <a:p>
            <a:pPr lvl="0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Воспитательные:</a:t>
            </a:r>
          </a:p>
          <a:p>
            <a:pPr lvl="0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-формировать положительное отношение ребёнка к окружающему миру, к своей семье, сверстникам, самому себе. </a:t>
            </a:r>
          </a:p>
          <a:p>
            <a:pPr lvl="0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Оздоровительные:</a:t>
            </a:r>
          </a:p>
          <a:p>
            <a:pPr lvl="0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-сохранять и укреплять физическое и психическое здоровье.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24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51" y="0"/>
            <a:ext cx="10699751" cy="756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Блок-схема: перфолента 4"/>
          <p:cNvSpPr/>
          <p:nvPr/>
        </p:nvSpPr>
        <p:spPr>
          <a:xfrm>
            <a:off x="560354" y="1800623"/>
            <a:ext cx="9072626" cy="5760640"/>
          </a:xfrm>
          <a:prstGeom prst="flowChartPunchedTap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упражнения на развитие дыхания (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распевки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подвижные музыкальные игры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релаксация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игровой массаж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пальчиковая гимнастика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-физкультминутки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утренняя гимнастика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музыкальные оздоровительные занятия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совместная музыкальная деятельность  родителей и детей (досуги, праздники, развлечения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8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Пятиугольник 5"/>
          <p:cNvSpPr/>
          <p:nvPr/>
        </p:nvSpPr>
        <p:spPr>
          <a:xfrm>
            <a:off x="488916" y="708797"/>
            <a:ext cx="8879942" cy="873314"/>
          </a:xfrm>
          <a:prstGeom prst="homePlat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r>
              <a:rPr lang="ru-RU" sz="5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Методы и приемы</a:t>
            </a:r>
            <a:endParaRPr lang="ru-RU" sz="55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24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51" y="0"/>
            <a:ext cx="10699751" cy="756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Блок-схема: перфолента 4"/>
          <p:cNvSpPr/>
          <p:nvPr/>
        </p:nvSpPr>
        <p:spPr>
          <a:xfrm>
            <a:off x="560354" y="1800623"/>
            <a:ext cx="9072626" cy="5760640"/>
          </a:xfrm>
          <a:prstGeom prst="flowChartPunchedTap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Развитие музыкальных способностей дошкольников и укрепление их здоровья будет более успешным при систематичном использовании на музыкальных занятиях </a:t>
            </a:r>
            <a:r>
              <a:rPr lang="ru-RU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технологий в игровой форме</a:t>
            </a:r>
            <a:endParaRPr lang="ru-RU" sz="36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Пятиугольник 5"/>
          <p:cNvSpPr/>
          <p:nvPr/>
        </p:nvSpPr>
        <p:spPr>
          <a:xfrm>
            <a:off x="488916" y="708797"/>
            <a:ext cx="8879942" cy="873314"/>
          </a:xfrm>
          <a:prstGeom prst="homePlat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r>
              <a:rPr lang="ru-RU" sz="5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Новизна</a:t>
            </a:r>
            <a:endParaRPr lang="ru-RU" sz="55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24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51" y="0"/>
            <a:ext cx="10699751" cy="7476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7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1792" y="684287"/>
            <a:ext cx="887322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31792" y="1423178"/>
            <a:ext cx="807249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Повышение уровня развития музыкальных и творческих способностей детей.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Стабильность эмоционального благополучия каждого ребенка.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Повышение уровня речевого развития. 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Снижение уровня заболеваемости. 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Стабильность физической и умственной работоспособности во всех сезонах года независимо от погоды.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84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6859</TotalTime>
  <Words>481</Words>
  <Application>Microsoft Office PowerPoint</Application>
  <PresentationFormat>Произвольный</PresentationFormat>
  <Paragraphs>168</Paragraphs>
  <Slides>32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9" baseType="lpstr">
      <vt:lpstr>Arial</vt:lpstr>
      <vt:lpstr>Calibri</vt:lpstr>
      <vt:lpstr>Candara</vt:lpstr>
      <vt:lpstr>Monotype Corsiva</vt:lpstr>
      <vt:lpstr>Symbol</vt:lpstr>
      <vt:lpstr>Times New Roman</vt:lpstr>
      <vt:lpstr>Волна</vt:lpstr>
      <vt:lpstr>Государственное бюджетное дошкольное образовательное учреждение «Детский сад №3 «Мечта»</vt:lpstr>
      <vt:lpstr> </vt:lpstr>
      <vt:lpstr>Презентация PowerPoint</vt:lpstr>
      <vt:lpstr>Актуальность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Участники проекта</vt:lpstr>
      <vt:lpstr> Сроки реализации проекта</vt:lpstr>
      <vt:lpstr> Тип проекта</vt:lpstr>
      <vt:lpstr>Обеспечение проекта</vt:lpstr>
      <vt:lpstr>Презентация PowerPoint</vt:lpstr>
      <vt:lpstr>Презентация PowerPoint</vt:lpstr>
      <vt:lpstr>Презентация PowerPoint</vt:lpstr>
      <vt:lpstr>Предметно-развивающая среда</vt:lpstr>
      <vt:lpstr>Нетрадиционные музыкальные инструменты</vt:lpstr>
      <vt:lpstr>Дидактические  игры</vt:lpstr>
      <vt:lpstr>Работа с детьми</vt:lpstr>
      <vt:lpstr>Игровой массаж</vt:lpstr>
      <vt:lpstr>Пальчиковая гимнастика</vt:lpstr>
      <vt:lpstr>Презентация PowerPoint</vt:lpstr>
      <vt:lpstr>Игра на музыкальных инструментах</vt:lpstr>
      <vt:lpstr>Театрализованная деятельность</vt:lpstr>
      <vt:lpstr>  </vt:lpstr>
      <vt:lpstr>Работа с педагогами </vt:lpstr>
      <vt:lpstr>   </vt:lpstr>
      <vt:lpstr>   </vt:lpstr>
      <vt:lpstr>Консультация для родителей</vt:lpstr>
      <vt:lpstr> </vt:lpstr>
      <vt:lpstr>Презентация PowerPoint</vt:lpstr>
    </vt:vector>
  </TitlesOfParts>
  <Company>Krokoz™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Пользователь</cp:lastModifiedBy>
  <cp:revision>436</cp:revision>
  <cp:lastPrinted>2014-01-10T08:09:12Z</cp:lastPrinted>
  <dcterms:created xsi:type="dcterms:W3CDTF">2014-01-09T16:28:25Z</dcterms:created>
  <dcterms:modified xsi:type="dcterms:W3CDTF">2022-02-11T10:25:59Z</dcterms:modified>
</cp:coreProperties>
</file>