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77" r:id="rId25"/>
    <p:sldId id="278" r:id="rId26"/>
    <p:sldId id="279" r:id="rId27"/>
    <p:sldId id="280" r:id="rId28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3078" y="-150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5952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4359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2"/>
            <a:ext cx="6284119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0554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9084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9852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224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67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2114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4712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3909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6867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3734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944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791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2"/>
            <a:ext cx="6284119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887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157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6966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3487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5078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6030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8492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1076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0690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0252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2863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8267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2"/>
            <a:ext cx="6284119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0310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163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1274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3353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6664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9224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6103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562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3212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2827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4074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459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2"/>
            <a:ext cx="6284119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2171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3628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8513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8085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9193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272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467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473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164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AB3628B-5629-46D0-A4E9-FE74FABAE8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239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5.xml"/><Relationship Id="rId7" Type="http://schemas.microsoft.com/office/2007/relationships/media" Target="../media/media1.mp3"/><Relationship Id="rId2" Type="http://schemas.openxmlformats.org/officeDocument/2006/relationships/audio" Target="file:///C:\Users\&#1056;&#1086;&#1084;&#1072;&#1085;\Downloads\bezopasnost_zhd\&#1096;&#1091;&#1084;%20&#1087;&#1086;&#1077;&#1079;&#1076;&#1072;%20-&#1041;&#1077;&#1079;&#1086;&#1087;&#1072;&#1089;&#1085;&#1086;&#1089;&#1090;&#1100;%20&#1085;&#1072;%20&#1078;.&#1076;.mp3" TargetMode="External"/><Relationship Id="rId1" Type="http://schemas.openxmlformats.org/officeDocument/2006/relationships/video" Target="NULL" TargetMode="External"/><Relationship Id="rId6" Type="http://schemas.microsoft.com/office/2007/relationships/hdphoto" Target="../media/hdphoto1.wdp"/><Relationship Id="rId4" Type="http://schemas.openxmlformats.org/officeDocument/2006/relationships/image" Target="../media/image1.jpe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9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50000"/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6666" y="1114426"/>
            <a:ext cx="8543925" cy="561975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9300" b="1" dirty="0" smtClean="0">
                <a:latin typeface="Bookman Old Style" panose="02050604050505020204" pitchFamily="18" charset="0"/>
              </a:rPr>
              <a:t>Детям о правилах безопасного поведения </a:t>
            </a:r>
          </a:p>
          <a:p>
            <a:pPr marL="0" indent="0" algn="ctr">
              <a:buNone/>
            </a:pPr>
            <a:endParaRPr lang="ru-RU" sz="9300" b="1" dirty="0" smtClean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sz="9300" b="1" dirty="0" smtClean="0">
                <a:latin typeface="Bookman Old Style" panose="02050604050505020204" pitchFamily="18" charset="0"/>
              </a:rPr>
              <a:t>на железнодорожном транспорте</a:t>
            </a:r>
          </a:p>
          <a:p>
            <a:pPr marL="0" indent="0" algn="ctr">
              <a:buNone/>
            </a:pPr>
            <a:endParaRPr lang="ru-RU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Bookman Old Style" panose="02050604050505020204" pitchFamily="18" charset="0"/>
            </a:endParaRPr>
          </a:p>
          <a:p>
            <a:endParaRPr lang="ru-RU" dirty="0">
              <a:latin typeface="Bookman Old Style" panose="02050604050505020204" pitchFamily="18" charset="0"/>
            </a:endParaRP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3500" dirty="0"/>
          </a:p>
          <a:p>
            <a:pPr marL="0" indent="0">
              <a:buNone/>
            </a:pPr>
            <a:r>
              <a:rPr lang="ru-RU" dirty="0" smtClean="0"/>
              <a:t>          </a:t>
            </a:r>
            <a:endParaRPr lang="ru-RU" dirty="0"/>
          </a:p>
        </p:txBody>
      </p:sp>
      <p:pic>
        <p:nvPicPr>
          <p:cNvPr id="4" name="шум поезда - и стук колес [mp3club24.ru]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334501" y="6124576"/>
            <a:ext cx="495300" cy="609600"/>
          </a:xfrm>
          <a:prstGeom prst="rect">
            <a:avLst/>
          </a:prstGeom>
        </p:spPr>
      </p:pic>
      <p:pic>
        <p:nvPicPr>
          <p:cNvPr id="5" name="шум поезда -Безопасность на ж.д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9424036" y="6273018"/>
            <a:ext cx="2476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5613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27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17" y="213946"/>
            <a:ext cx="3474839" cy="478667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2269" y="1581150"/>
            <a:ext cx="3234928" cy="5153025"/>
          </a:xfrm>
        </p:spPr>
      </p:pic>
      <p:sp>
        <p:nvSpPr>
          <p:cNvPr id="3" name="Двойная стрелка влево/вправо 2"/>
          <p:cNvSpPr/>
          <p:nvPr/>
        </p:nvSpPr>
        <p:spPr>
          <a:xfrm>
            <a:off x="3211711" y="2248022"/>
            <a:ext cx="3776662" cy="24193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0481" y="365125"/>
            <a:ext cx="2871789" cy="61851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Слева и справа</a:t>
            </a:r>
            <a:br>
              <a:rPr lang="ru-RU" sz="2400" dirty="0" smtClean="0"/>
            </a:br>
            <a:r>
              <a:rPr lang="ru-RU" sz="2400" dirty="0" smtClean="0"/>
              <a:t>Идут поезда.</a:t>
            </a:r>
            <a:br>
              <a:rPr lang="ru-RU" sz="2400" dirty="0" smtClean="0"/>
            </a:br>
            <a:r>
              <a:rPr lang="ru-RU" sz="2400" dirty="0" smtClean="0"/>
              <a:t>Прыгать с платформы</a:t>
            </a:r>
            <a:br>
              <a:rPr lang="ru-RU" sz="2400" dirty="0" smtClean="0"/>
            </a:br>
            <a:r>
              <a:rPr lang="ru-RU" sz="2400" dirty="0" smtClean="0"/>
              <a:t>Нельзя никогда</a:t>
            </a:r>
            <a:r>
              <a:rPr lang="ru-RU" sz="2000" dirty="0" smtClean="0"/>
              <a:t>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35190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204713" y="246026"/>
            <a:ext cx="5507831" cy="914400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666" y="0"/>
            <a:ext cx="8543925" cy="12573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Электричка быстро мчится . Трудно ей остановиться.</a:t>
            </a:r>
            <a:br>
              <a:rPr lang="ru-RU" sz="2400" dirty="0" smtClean="0"/>
            </a:br>
            <a:r>
              <a:rPr lang="ru-RU" sz="2400" dirty="0" smtClean="0"/>
              <a:t>От нее ужасный ветер . Близко к ней не стойте, дети!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113" y="1503326"/>
            <a:ext cx="8258174" cy="4879731"/>
          </a:xfrm>
        </p:spPr>
      </p:pic>
    </p:spTree>
    <p:extLst>
      <p:ext uri="{BB962C8B-B14F-4D97-AF65-F5344CB8AC3E}">
        <p14:creationId xmlns:p14="http://schemas.microsoft.com/office/powerpoint/2010/main" xmlns="" val="2308103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>
            <a:off x="1954681" y="307572"/>
            <a:ext cx="6007894" cy="91440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666" y="96716"/>
            <a:ext cx="8543925" cy="101111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Вот она остановилась . Дверь железная открылась.</a:t>
            </a:r>
            <a:br>
              <a:rPr lang="ru-RU" sz="2400" dirty="0" smtClean="0"/>
            </a:br>
            <a:r>
              <a:rPr lang="ru-RU" sz="2400" dirty="0" smtClean="0"/>
              <a:t>Не толкайтесь! Осторожно ! Оступиться здесь не сложно!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5303" y="1432828"/>
            <a:ext cx="7486649" cy="4923692"/>
          </a:xfrm>
        </p:spPr>
      </p:pic>
    </p:spTree>
    <p:extLst>
      <p:ext uri="{BB962C8B-B14F-4D97-AF65-F5344CB8AC3E}">
        <p14:creationId xmlns:p14="http://schemas.microsoft.com/office/powerpoint/2010/main" xmlns="" val="1951984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пля 2"/>
          <p:cNvSpPr/>
          <p:nvPr/>
        </p:nvSpPr>
        <p:spPr>
          <a:xfrm>
            <a:off x="6193631" y="1380392"/>
            <a:ext cx="3143250" cy="3683977"/>
          </a:xfrm>
          <a:prstGeom prst="teardro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7937" y="365125"/>
            <a:ext cx="3243262" cy="56136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Если хочется немножко</a:t>
            </a:r>
            <a:br>
              <a:rPr lang="ru-RU" sz="2400" dirty="0" smtClean="0"/>
            </a:br>
            <a:r>
              <a:rPr lang="ru-RU" sz="2400" dirty="0" smtClean="0"/>
              <a:t>Прокатиться на подножке,</a:t>
            </a:r>
            <a:br>
              <a:rPr lang="ru-RU" sz="2400" dirty="0" smtClean="0"/>
            </a:br>
            <a:r>
              <a:rPr lang="ru-RU" sz="2400" dirty="0" smtClean="0"/>
              <a:t>Даже просто постоять,</a:t>
            </a:r>
            <a:br>
              <a:rPr lang="ru-RU" sz="2400" dirty="0" smtClean="0"/>
            </a:br>
            <a:r>
              <a:rPr lang="ru-RU" sz="2400" dirty="0" smtClean="0"/>
              <a:t>И считалки посчитать.</a:t>
            </a:r>
            <a:br>
              <a:rPr lang="ru-RU" sz="2400" dirty="0" smtClean="0"/>
            </a:br>
            <a:r>
              <a:rPr lang="ru-RU" sz="2400" dirty="0" smtClean="0"/>
              <a:t>Скажем прямо вам, друзья,</a:t>
            </a:r>
            <a:br>
              <a:rPr lang="ru-RU" sz="2400" dirty="0" smtClean="0"/>
            </a:br>
            <a:r>
              <a:rPr lang="ru-RU" sz="2400" dirty="0" smtClean="0"/>
              <a:t>Делать этого нельзя!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65125"/>
            <a:ext cx="5886450" cy="6343406"/>
          </a:xfrm>
        </p:spPr>
      </p:pic>
    </p:spTree>
    <p:extLst>
      <p:ext uri="{BB962C8B-B14F-4D97-AF65-F5344CB8AC3E}">
        <p14:creationId xmlns:p14="http://schemas.microsoft.com/office/powerpoint/2010/main" xmlns="" val="215796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ая выноска 2"/>
          <p:cNvSpPr/>
          <p:nvPr/>
        </p:nvSpPr>
        <p:spPr>
          <a:xfrm>
            <a:off x="681038" y="2628900"/>
            <a:ext cx="2819399" cy="1397977"/>
          </a:xfrm>
          <a:prstGeom prst="wedgeRectCallout">
            <a:avLst>
              <a:gd name="adj1" fmla="val -55799"/>
              <a:gd name="adj2" fmla="val 10778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2976563" cy="600050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Если кто-то силы меря,</a:t>
            </a:r>
            <a:br>
              <a:rPr lang="ru-RU" sz="2400" dirty="0" smtClean="0"/>
            </a:br>
            <a:r>
              <a:rPr lang="ru-RU" sz="2400" dirty="0" smtClean="0"/>
              <a:t>Не дает закрыться двери,</a:t>
            </a:r>
            <a:br>
              <a:rPr lang="ru-RU" sz="2400" dirty="0" smtClean="0"/>
            </a:br>
            <a:r>
              <a:rPr lang="ru-RU" sz="2400" dirty="0" smtClean="0"/>
              <a:t>То как тронется вагон-</a:t>
            </a:r>
            <a:br>
              <a:rPr lang="ru-RU" sz="2400" dirty="0" smtClean="0"/>
            </a:br>
            <a:r>
              <a:rPr lang="ru-RU" sz="2400" dirty="0" smtClean="0"/>
              <a:t>Дверью в лоб получит он!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4775" y="439616"/>
            <a:ext cx="5800724" cy="6233747"/>
          </a:xfrm>
        </p:spPr>
      </p:pic>
    </p:spTree>
    <p:extLst>
      <p:ext uri="{BB962C8B-B14F-4D97-AF65-F5344CB8AC3E}">
        <p14:creationId xmlns:p14="http://schemas.microsoft.com/office/powerpoint/2010/main" xmlns="" val="2346425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ьная выноска 2"/>
          <p:cNvSpPr/>
          <p:nvPr/>
        </p:nvSpPr>
        <p:spPr>
          <a:xfrm>
            <a:off x="2328862" y="365760"/>
            <a:ext cx="5172075" cy="1208063"/>
          </a:xfrm>
          <a:prstGeom prst="wedgeEllipseCallout">
            <a:avLst>
              <a:gd name="adj1" fmla="val 54996"/>
              <a:gd name="adj2" fmla="val 646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В поездах разрешено открывать в жару окно.</a:t>
            </a:r>
            <a:br>
              <a:rPr lang="ru-RU" sz="2400" dirty="0" smtClean="0"/>
            </a:br>
            <a:r>
              <a:rPr lang="ru-RU" sz="2400" dirty="0" smtClean="0"/>
              <a:t>Но высовываться, дети, из окна запрещено!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751" y="1811215"/>
            <a:ext cx="7465218" cy="4958862"/>
          </a:xfrm>
        </p:spPr>
      </p:pic>
    </p:spTree>
    <p:extLst>
      <p:ext uri="{BB962C8B-B14F-4D97-AF65-F5344CB8AC3E}">
        <p14:creationId xmlns:p14="http://schemas.microsoft.com/office/powerpoint/2010/main" xmlns="" val="585530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357187" y="365126"/>
            <a:ext cx="3693319" cy="2439621"/>
          </a:xfrm>
          <a:prstGeom prst="cloudCallout">
            <a:avLst>
              <a:gd name="adj1" fmla="val 46865"/>
              <a:gd name="adj2" fmla="val 5745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3898106" cy="272097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Что случилось вдруг с руками?</a:t>
            </a:r>
            <a:br>
              <a:rPr lang="ru-RU" sz="2400" dirty="0" smtClean="0"/>
            </a:br>
            <a:r>
              <a:rPr lang="ru-RU" sz="2400" dirty="0" smtClean="0"/>
              <a:t>Кто-то бросил в поезд камень.</a:t>
            </a:r>
            <a:br>
              <a:rPr lang="ru-RU" sz="2400" dirty="0" smtClean="0"/>
            </a:br>
            <a:r>
              <a:rPr lang="ru-RU" sz="2400" dirty="0" smtClean="0"/>
              <a:t>Стыдно нам за них, друзья,-</a:t>
            </a:r>
            <a:br>
              <a:rPr lang="ru-RU" sz="2400" dirty="0" smtClean="0"/>
            </a:br>
            <a:r>
              <a:rPr lang="ru-RU" sz="2400" dirty="0" smtClean="0"/>
              <a:t>Делать этого нельзя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6369" y="668215"/>
            <a:ext cx="4450556" cy="6189785"/>
          </a:xfrm>
        </p:spPr>
      </p:pic>
    </p:spTree>
    <p:extLst>
      <p:ext uri="{BB962C8B-B14F-4D97-AF65-F5344CB8AC3E}">
        <p14:creationId xmlns:p14="http://schemas.microsoft.com/office/powerpoint/2010/main" xmlns="" val="3965546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Хорда 5"/>
          <p:cNvSpPr/>
          <p:nvPr/>
        </p:nvSpPr>
        <p:spPr>
          <a:xfrm>
            <a:off x="5779294" y="1354015"/>
            <a:ext cx="3293269" cy="2286000"/>
          </a:xfrm>
          <a:prstGeom prst="chord">
            <a:avLst>
              <a:gd name="adj1" fmla="val 2700000"/>
              <a:gd name="adj2" fmla="val 64278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3644" y="365126"/>
            <a:ext cx="2931318" cy="43563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Через рельсы нас ведет</a:t>
            </a:r>
            <a:br>
              <a:rPr lang="ru-RU" sz="2400" dirty="0" smtClean="0"/>
            </a:br>
            <a:r>
              <a:rPr lang="ru-RU" sz="2400" dirty="0" smtClean="0"/>
              <a:t>Пешеходный переход.</a:t>
            </a:r>
            <a:br>
              <a:rPr lang="ru-RU" sz="2400" dirty="0" smtClean="0"/>
            </a:br>
            <a:r>
              <a:rPr lang="ru-RU" sz="2400" dirty="0" smtClean="0"/>
              <a:t>И поэтому народ</a:t>
            </a:r>
            <a:br>
              <a:rPr lang="ru-RU" sz="2400" dirty="0" smtClean="0"/>
            </a:br>
            <a:r>
              <a:rPr lang="ru-RU" sz="2400" dirty="0" smtClean="0"/>
              <a:t>Здесь уверенно идет.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732" y="861646"/>
            <a:ext cx="5129213" cy="5715000"/>
          </a:xfrm>
        </p:spPr>
      </p:pic>
      <p:sp>
        <p:nvSpPr>
          <p:cNvPr id="5" name="Выгнутая вправо стрелка 4"/>
          <p:cNvSpPr/>
          <p:nvPr/>
        </p:nvSpPr>
        <p:spPr>
          <a:xfrm>
            <a:off x="7215186" y="5099539"/>
            <a:ext cx="900113" cy="1216152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8847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78619" y="1820008"/>
            <a:ext cx="3328989" cy="2294792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3026569" cy="57279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Рельсы новые блестят.</a:t>
            </a:r>
            <a:br>
              <a:rPr lang="ru-RU" sz="2400" dirty="0" smtClean="0"/>
            </a:br>
            <a:r>
              <a:rPr lang="ru-RU" sz="2400" dirty="0" smtClean="0"/>
              <a:t>Так и манят всех ребят</a:t>
            </a:r>
            <a:br>
              <a:rPr lang="ru-RU" sz="2400" dirty="0" smtClean="0"/>
            </a:br>
            <a:r>
              <a:rPr lang="ru-RU" sz="2400" dirty="0" smtClean="0"/>
              <a:t>Постоять на них ногами,</a:t>
            </a:r>
            <a:br>
              <a:rPr lang="ru-RU" sz="2400" dirty="0" smtClean="0"/>
            </a:br>
            <a:r>
              <a:rPr lang="ru-RU" sz="2400" dirty="0" smtClean="0"/>
              <a:t>Посчитать длину шагами.</a:t>
            </a:r>
            <a:br>
              <a:rPr lang="ru-RU" sz="2400" dirty="0" smtClean="0"/>
            </a:br>
            <a:r>
              <a:rPr lang="ru-RU" sz="2400" dirty="0" smtClean="0"/>
              <a:t>Скажем прямо вам, друзья,</a:t>
            </a:r>
            <a:br>
              <a:rPr lang="ru-RU" sz="2400" dirty="0" smtClean="0"/>
            </a:br>
            <a:r>
              <a:rPr lang="ru-RU" sz="2400" dirty="0" smtClean="0"/>
              <a:t>Делать этого нельзя!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3395" y="365125"/>
            <a:ext cx="5479256" cy="6308237"/>
          </a:xfrm>
        </p:spPr>
      </p:pic>
    </p:spTree>
    <p:extLst>
      <p:ext uri="{BB962C8B-B14F-4D97-AF65-F5344CB8AC3E}">
        <p14:creationId xmlns:p14="http://schemas.microsoft.com/office/powerpoint/2010/main" xmlns="" val="34227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Шестиугольник 2"/>
          <p:cNvSpPr/>
          <p:nvPr/>
        </p:nvSpPr>
        <p:spPr>
          <a:xfrm>
            <a:off x="5872162" y="2505809"/>
            <a:ext cx="3143250" cy="1230923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88" y="365125"/>
            <a:ext cx="2943224" cy="549055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Этот выход не из лучших.</a:t>
            </a:r>
            <a:br>
              <a:rPr lang="ru-RU" sz="2400" dirty="0" smtClean="0"/>
            </a:br>
            <a:r>
              <a:rPr lang="ru-RU" sz="2400" dirty="0" smtClean="0"/>
              <a:t>Вы боитесь опоздать?</a:t>
            </a:r>
            <a:br>
              <a:rPr lang="ru-RU" sz="2400" dirty="0" smtClean="0"/>
            </a:br>
            <a:r>
              <a:rPr lang="ru-RU" sz="2400" dirty="0" smtClean="0"/>
              <a:t>Перед поездом идущим</a:t>
            </a:r>
            <a:br>
              <a:rPr lang="ru-RU" sz="2400" dirty="0" smtClean="0"/>
            </a:br>
            <a:r>
              <a:rPr lang="ru-RU" sz="2400" dirty="0" smtClean="0"/>
              <a:t>Не спеши перебегать!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043" y="237392"/>
            <a:ext cx="4707731" cy="6550270"/>
          </a:xfrm>
        </p:spPr>
      </p:pic>
      <p:sp>
        <p:nvSpPr>
          <p:cNvPr id="5" name="Стрелка влево 4"/>
          <p:cNvSpPr/>
          <p:nvPr/>
        </p:nvSpPr>
        <p:spPr>
          <a:xfrm>
            <a:off x="6072188" y="4070839"/>
            <a:ext cx="2536031" cy="97594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3180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509489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Здравствуйте, друзья!</a:t>
            </a:r>
            <a:br>
              <a:rPr lang="ru-RU" sz="3200" dirty="0" smtClean="0"/>
            </a:br>
            <a:r>
              <a:rPr lang="ru-RU" sz="3200" dirty="0" smtClean="0"/>
              <a:t>Железная дорога удобный и востребованный вид транспорта, которым пользуются миллионы людей каждый день. Но, в то же время, это место повышенной опасности. Что бы не случилось беды на железной дороге, нужно соблюдать правила.</a:t>
            </a:r>
            <a:br>
              <a:rPr lang="ru-RU" sz="3200" dirty="0" smtClean="0"/>
            </a:br>
            <a:r>
              <a:rPr lang="ru-RU" sz="3200" dirty="0" smtClean="0"/>
              <a:t>Сейчас я вам о них расскажу. А помогут мне в этом стихи</a:t>
            </a:r>
            <a:br>
              <a:rPr lang="ru-RU" sz="3200" dirty="0" smtClean="0"/>
            </a:br>
            <a:r>
              <a:rPr lang="ru-RU" sz="3200" dirty="0" err="1" smtClean="0"/>
              <a:t>Л.Л.Акимовой</a:t>
            </a:r>
            <a:endParaRPr lang="ru-RU" sz="3200" dirty="0"/>
          </a:p>
        </p:txBody>
      </p:sp>
      <p:pic>
        <p:nvPicPr>
          <p:cNvPr id="3" name="шум поезда - и стук колес [mp3club24.ru]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224963" y="6248400"/>
            <a:ext cx="4953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1975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ьная выноска 2"/>
          <p:cNvSpPr/>
          <p:nvPr/>
        </p:nvSpPr>
        <p:spPr>
          <a:xfrm>
            <a:off x="50007" y="175847"/>
            <a:ext cx="2657475" cy="1723292"/>
          </a:xfrm>
          <a:prstGeom prst="wedgeEllipseCallout">
            <a:avLst>
              <a:gd name="adj1" fmla="val 49866"/>
              <a:gd name="adj2" fmla="val 15331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70" y="-857005"/>
            <a:ext cx="2550319" cy="378484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Мяч на рельсы укатился</a:t>
            </a:r>
            <a:br>
              <a:rPr lang="ru-RU" sz="2000" dirty="0" smtClean="0"/>
            </a:br>
            <a:r>
              <a:rPr lang="ru-RU" sz="2000" dirty="0" smtClean="0"/>
              <a:t>И теперь раздавлен он.</a:t>
            </a:r>
            <a:br>
              <a:rPr lang="ru-RU" sz="2000" dirty="0" smtClean="0"/>
            </a:br>
            <a:r>
              <a:rPr lang="ru-RU" sz="2000" dirty="0" smtClean="0"/>
              <a:t>Чтоб плохого не случилось,</a:t>
            </a:r>
            <a:br>
              <a:rPr lang="ru-RU" sz="2000" dirty="0" smtClean="0"/>
            </a:br>
            <a:r>
              <a:rPr lang="ru-RU" sz="2000" dirty="0" smtClean="0"/>
              <a:t>Не </a:t>
            </a:r>
            <a:r>
              <a:rPr lang="ru-RU" sz="2000" dirty="0" err="1" smtClean="0"/>
              <a:t>подлазьте</a:t>
            </a:r>
            <a:r>
              <a:rPr lang="ru-RU" sz="2000" dirty="0" smtClean="0"/>
              <a:t> под вагон!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0358" y="1899140"/>
            <a:ext cx="3507581" cy="495886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8260" y="175847"/>
            <a:ext cx="3121521" cy="4642338"/>
          </a:xfrm>
        </p:spPr>
      </p:pic>
    </p:spTree>
    <p:extLst>
      <p:ext uri="{BB962C8B-B14F-4D97-AF65-F5344CB8AC3E}">
        <p14:creationId xmlns:p14="http://schemas.microsoft.com/office/powerpoint/2010/main" xmlns="" val="2031598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ая выноска 2"/>
          <p:cNvSpPr/>
          <p:nvPr/>
        </p:nvSpPr>
        <p:spPr>
          <a:xfrm>
            <a:off x="5936457" y="800100"/>
            <a:ext cx="3288505" cy="1028700"/>
          </a:xfrm>
          <a:prstGeom prst="wedgeRectCallout">
            <a:avLst>
              <a:gd name="adj1" fmla="val -80355"/>
              <a:gd name="adj2" fmla="val 212073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6457" y="628895"/>
            <a:ext cx="3288505" cy="1340583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 рельсы положен какой-то предмет.</a:t>
            </a:r>
            <a:br>
              <a:rPr lang="ru-RU" sz="2400" dirty="0" smtClean="0"/>
            </a:br>
            <a:r>
              <a:rPr lang="ru-RU" sz="2400" dirty="0" smtClean="0"/>
              <a:t>Опасная штука наделает бед!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93" y="628895"/>
            <a:ext cx="4714876" cy="5921374"/>
          </a:xfrm>
        </p:spPr>
      </p:pic>
    </p:spTree>
    <p:extLst>
      <p:ext uri="{BB962C8B-B14F-4D97-AF65-F5344CB8AC3E}">
        <p14:creationId xmlns:p14="http://schemas.microsoft.com/office/powerpoint/2010/main" xmlns="" val="1777335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рест 2"/>
          <p:cNvSpPr/>
          <p:nvPr/>
        </p:nvSpPr>
        <p:spPr>
          <a:xfrm>
            <a:off x="1107282" y="4818184"/>
            <a:ext cx="3671887" cy="1591407"/>
          </a:xfrm>
          <a:prstGeom prst="plus">
            <a:avLst>
              <a:gd name="adj" fmla="val 22238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4469" y="4536831"/>
            <a:ext cx="4471988" cy="2154115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 ступенькам выше, выше,</a:t>
            </a:r>
            <a:br>
              <a:rPr lang="ru-RU" sz="2400" dirty="0" smtClean="0"/>
            </a:br>
            <a:r>
              <a:rPr lang="ru-RU" sz="2400" dirty="0" smtClean="0"/>
              <a:t>Вот видны вагонов крыши.</a:t>
            </a:r>
            <a:br>
              <a:rPr lang="ru-RU" sz="2400" dirty="0" smtClean="0"/>
            </a:br>
            <a:r>
              <a:rPr lang="ru-RU" sz="2400" dirty="0" smtClean="0"/>
              <a:t>Перейдем легко и просто</a:t>
            </a:r>
            <a:br>
              <a:rPr lang="ru-RU" sz="2400" dirty="0" smtClean="0"/>
            </a:br>
            <a:r>
              <a:rPr lang="ru-RU" sz="2400" dirty="0" smtClean="0"/>
              <a:t>Через пешеходный мостик!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7" y="193431"/>
            <a:ext cx="4286250" cy="408074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6457" y="1371599"/>
            <a:ext cx="3418046" cy="4615962"/>
          </a:xfrm>
        </p:spPr>
      </p:pic>
    </p:spTree>
    <p:extLst>
      <p:ext uri="{BB962C8B-B14F-4D97-AF65-F5344CB8AC3E}">
        <p14:creationId xmlns:p14="http://schemas.microsoft.com/office/powerpoint/2010/main" xmlns="" val="4010369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414338" y="365125"/>
            <a:ext cx="3021806" cy="2140683"/>
          </a:xfrm>
          <a:prstGeom prst="cloudCallout">
            <a:avLst>
              <a:gd name="adj1" fmla="val 32122"/>
              <a:gd name="adj2" fmla="val 5510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07" y="365125"/>
            <a:ext cx="2814637" cy="214068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Если на глаза попался</a:t>
            </a:r>
            <a:br>
              <a:rPr lang="ru-RU" sz="2400" dirty="0" smtClean="0"/>
            </a:br>
            <a:r>
              <a:rPr lang="ru-RU" sz="2400" dirty="0" smtClean="0"/>
              <a:t>Непонятный проводок,-</a:t>
            </a:r>
            <a:br>
              <a:rPr lang="ru-RU" sz="2400" dirty="0" smtClean="0"/>
            </a:br>
            <a:r>
              <a:rPr lang="ru-RU" sz="2400" dirty="0" smtClean="0"/>
              <a:t>Отойди, не прикасайся!</a:t>
            </a:r>
            <a:br>
              <a:rPr lang="ru-RU" sz="2400" dirty="0" smtClean="0"/>
            </a:br>
            <a:r>
              <a:rPr lang="ru-RU" sz="2400" dirty="0" smtClean="0"/>
              <a:t>По нему проходит ток.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0688" y="365125"/>
            <a:ext cx="4129087" cy="6237898"/>
          </a:xfrm>
        </p:spPr>
      </p:pic>
      <p:sp>
        <p:nvSpPr>
          <p:cNvPr id="6" name="Молния 5"/>
          <p:cNvSpPr/>
          <p:nvPr/>
        </p:nvSpPr>
        <p:spPr>
          <a:xfrm>
            <a:off x="3493293" y="2505808"/>
            <a:ext cx="1528763" cy="2127739"/>
          </a:xfrm>
          <a:prstGeom prst="lightningBol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3057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6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981" y="365126"/>
            <a:ext cx="7088981" cy="5754321"/>
          </a:xfrm>
        </p:spPr>
        <p:txBody>
          <a:bodyPr/>
          <a:lstStyle/>
          <a:p>
            <a:r>
              <a:rPr lang="ru-RU" dirty="0" smtClean="0"/>
              <a:t>Подведем теперь итоги,</a:t>
            </a:r>
            <a:br>
              <a:rPr lang="ru-RU" dirty="0" smtClean="0"/>
            </a:br>
            <a:r>
              <a:rPr lang="ru-RU" dirty="0" smtClean="0"/>
              <a:t>Убедимся лишний раз:</a:t>
            </a:r>
            <a:br>
              <a:rPr lang="ru-RU" dirty="0" smtClean="0"/>
            </a:br>
            <a:r>
              <a:rPr lang="ru-RU" dirty="0" smtClean="0"/>
              <a:t>Безопасность на дороге-</a:t>
            </a:r>
            <a:br>
              <a:rPr lang="ru-RU" dirty="0" smtClean="0"/>
            </a:br>
            <a:r>
              <a:rPr lang="ru-RU" dirty="0" smtClean="0"/>
              <a:t>Это главное для нас!</a:t>
            </a:r>
            <a:endParaRPr lang="ru-RU" dirty="0"/>
          </a:p>
        </p:txBody>
      </p:sp>
      <p:sp>
        <p:nvSpPr>
          <p:cNvPr id="3" name="Блок-схема: ручное управление 2"/>
          <p:cNvSpPr/>
          <p:nvPr/>
        </p:nvSpPr>
        <p:spPr>
          <a:xfrm>
            <a:off x="8236744" y="756138"/>
            <a:ext cx="592931" cy="3094894"/>
          </a:xfrm>
          <a:prstGeom prst="flowChartManualOpera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8343901" y="4308231"/>
            <a:ext cx="371475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906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пля 2"/>
          <p:cNvSpPr/>
          <p:nvPr/>
        </p:nvSpPr>
        <p:spPr>
          <a:xfrm>
            <a:off x="350044" y="1028701"/>
            <a:ext cx="4945855" cy="4724400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944" y="365125"/>
            <a:ext cx="4672012" cy="581183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Правила эти железнодорожные-</a:t>
            </a:r>
            <a:br>
              <a:rPr lang="ru-RU" sz="2400" dirty="0" smtClean="0"/>
            </a:br>
            <a:r>
              <a:rPr lang="ru-RU" sz="2400" dirty="0" smtClean="0"/>
              <a:t>Строгие очень, но вовсе не сложные!</a:t>
            </a:r>
            <a:br>
              <a:rPr lang="ru-RU" sz="2400" dirty="0" smtClean="0"/>
            </a:br>
            <a:r>
              <a:rPr lang="ru-RU" sz="2400" dirty="0" smtClean="0"/>
              <a:t>Ты их запомни, слушай внимательно,</a:t>
            </a:r>
            <a:br>
              <a:rPr lang="ru-RU" sz="2400" dirty="0" smtClean="0"/>
            </a:br>
            <a:r>
              <a:rPr lang="ru-RU" sz="2400" dirty="0" smtClean="0"/>
              <a:t>В жизни помогут они обязательно!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956" y="476250"/>
            <a:ext cx="4208264" cy="6134100"/>
          </a:xfrm>
        </p:spPr>
      </p:pic>
    </p:spTree>
    <p:extLst>
      <p:ext uri="{BB962C8B-B14F-4D97-AF65-F5344CB8AC3E}">
        <p14:creationId xmlns:p14="http://schemas.microsoft.com/office/powerpoint/2010/main" xmlns="" val="264686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666" y="61547"/>
            <a:ext cx="8543925" cy="984739"/>
          </a:xfrm>
        </p:spPr>
        <p:txBody>
          <a:bodyPr/>
          <a:lstStyle/>
          <a:p>
            <a:pPr algn="ctr"/>
            <a:r>
              <a:rPr lang="ru-RU" dirty="0" smtClean="0"/>
              <a:t>Расскажу вам про вокзал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666" y="1447800"/>
            <a:ext cx="8543925" cy="5248275"/>
          </a:xfrm>
        </p:spPr>
      </p:pic>
    </p:spTree>
    <p:extLst>
      <p:ext uri="{BB962C8B-B14F-4D97-AF65-F5344CB8AC3E}">
        <p14:creationId xmlns:p14="http://schemas.microsoft.com/office/powerpoint/2010/main" xmlns="" val="1961674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8" y="323850"/>
            <a:ext cx="3676650" cy="57197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Там большой</a:t>
            </a:r>
            <a:br>
              <a:rPr lang="ru-RU" sz="2400" dirty="0" smtClean="0"/>
            </a:br>
            <a:r>
              <a:rPr lang="ru-RU" sz="2400" dirty="0" smtClean="0"/>
              <a:t>Красивый зал,</a:t>
            </a:r>
            <a:br>
              <a:rPr lang="ru-RU" sz="2400" dirty="0" smtClean="0"/>
            </a:br>
            <a:r>
              <a:rPr lang="ru-RU" sz="2400" dirty="0" smtClean="0"/>
              <a:t>Там часы висят у входа.</a:t>
            </a:r>
            <a:br>
              <a:rPr lang="ru-RU" sz="2400" dirty="0" smtClean="0"/>
            </a:br>
            <a:r>
              <a:rPr lang="ru-RU" sz="2400" dirty="0" smtClean="0"/>
              <a:t>И полным полно народа.</a:t>
            </a:r>
            <a:br>
              <a:rPr lang="ru-RU" sz="2400" dirty="0" smtClean="0"/>
            </a:br>
            <a:r>
              <a:rPr lang="ru-RU" sz="2400" dirty="0" smtClean="0"/>
              <a:t>Все торопятся, бегут,</a:t>
            </a:r>
            <a:br>
              <a:rPr lang="ru-RU" sz="2400" dirty="0" smtClean="0"/>
            </a:br>
            <a:r>
              <a:rPr lang="ru-RU" sz="2400" dirty="0" smtClean="0"/>
              <a:t>Вещи разные несут,</a:t>
            </a:r>
            <a:br>
              <a:rPr lang="ru-RU" sz="2400" dirty="0" smtClean="0"/>
            </a:br>
            <a:r>
              <a:rPr lang="ru-RU" sz="2400" dirty="0" smtClean="0"/>
              <a:t>И садятся в поезда,</a:t>
            </a:r>
            <a:br>
              <a:rPr lang="ru-RU" sz="2400" dirty="0" smtClean="0"/>
            </a:br>
            <a:r>
              <a:rPr lang="ru-RU" sz="2400" dirty="0" smtClean="0"/>
              <a:t>Чтоб уехать кто куда.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9385" y="266700"/>
            <a:ext cx="6077546" cy="6419850"/>
          </a:xfrm>
        </p:spPr>
      </p:pic>
    </p:spTree>
    <p:extLst>
      <p:ext uri="{BB962C8B-B14F-4D97-AF65-F5344CB8AC3E}">
        <p14:creationId xmlns:p14="http://schemas.microsoft.com/office/powerpoint/2010/main" xmlns="" val="2111612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5728" y="-149224"/>
            <a:ext cx="4080272" cy="62261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Чтобы вы не потерялись,</a:t>
            </a:r>
            <a:br>
              <a:rPr lang="ru-RU" sz="3200" b="1" dirty="0" smtClean="0"/>
            </a:br>
            <a:r>
              <a:rPr lang="ru-RU" sz="3200" b="1" dirty="0" smtClean="0"/>
              <a:t>Без присмотра не остались,</a:t>
            </a:r>
            <a:br>
              <a:rPr lang="ru-RU" sz="3200" b="1" dirty="0" smtClean="0"/>
            </a:br>
            <a:r>
              <a:rPr lang="ru-RU" sz="3200" b="1" dirty="0" smtClean="0"/>
              <a:t>Старших за руку держите,</a:t>
            </a:r>
            <a:br>
              <a:rPr lang="ru-RU" sz="3200" b="1" dirty="0" smtClean="0"/>
            </a:br>
            <a:r>
              <a:rPr lang="ru-RU" sz="3200" b="1" dirty="0" smtClean="0"/>
              <a:t>И от них не отходите.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216" y="257176"/>
            <a:ext cx="5239345" cy="6267449"/>
          </a:xfrm>
        </p:spPr>
      </p:pic>
    </p:spTree>
    <p:extLst>
      <p:ext uri="{BB962C8B-B14F-4D97-AF65-F5344CB8AC3E}">
        <p14:creationId xmlns:p14="http://schemas.microsoft.com/office/powerpoint/2010/main" xmlns="" val="4081958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365" y="221274"/>
            <a:ext cx="8543925" cy="11605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На перроне оживленье, собирается народ.</a:t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>  Суета и нетерпенье. Скоро поезд подойдет.</a:t>
            </a:r>
            <a:endParaRPr lang="ru-RU" sz="2800" b="1" dirty="0"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666" y="1466080"/>
            <a:ext cx="8337081" cy="4894422"/>
          </a:xfrm>
        </p:spPr>
      </p:pic>
    </p:spTree>
    <p:extLst>
      <p:ext uri="{BB962C8B-B14F-4D97-AF65-F5344CB8AC3E}">
        <p14:creationId xmlns:p14="http://schemas.microsoft.com/office/powerpoint/2010/main" xmlns="" val="4132493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1688" y="365126"/>
            <a:ext cx="3662362" cy="491172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Мы не скачем, не играем.</a:t>
            </a:r>
            <a:br>
              <a:rPr lang="ru-RU" sz="3600" b="1" dirty="0" smtClean="0"/>
            </a:br>
            <a:r>
              <a:rPr lang="ru-RU" sz="3600" b="1" dirty="0" smtClean="0"/>
              <a:t>Мы идем себе гуляем.</a:t>
            </a:r>
            <a:br>
              <a:rPr lang="ru-RU" sz="3600" b="1" dirty="0" smtClean="0"/>
            </a:br>
            <a:r>
              <a:rPr lang="ru-RU" sz="3600" b="1" dirty="0" smtClean="0"/>
              <a:t>По мячу ногой не бьем,</a:t>
            </a:r>
            <a:br>
              <a:rPr lang="ru-RU" sz="3600" b="1" dirty="0" smtClean="0"/>
            </a:br>
            <a:r>
              <a:rPr lang="ru-RU" sz="3600" b="1" dirty="0" smtClean="0"/>
              <a:t>А спокойно поезд ждем!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217" y="400050"/>
            <a:ext cx="4852391" cy="6324599"/>
          </a:xfrm>
        </p:spPr>
      </p:pic>
    </p:spTree>
    <p:extLst>
      <p:ext uri="{BB962C8B-B14F-4D97-AF65-F5344CB8AC3E}">
        <p14:creationId xmlns:p14="http://schemas.microsoft.com/office/powerpoint/2010/main" xmlns="" val="2059667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олна 2"/>
          <p:cNvSpPr/>
          <p:nvPr/>
        </p:nvSpPr>
        <p:spPr>
          <a:xfrm>
            <a:off x="348258" y="190501"/>
            <a:ext cx="4519613" cy="1325561"/>
          </a:xfrm>
          <a:prstGeom prst="wave">
            <a:avLst>
              <a:gd name="adj1" fmla="val 12500"/>
              <a:gd name="adj2" fmla="val 160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538" y="194310"/>
            <a:ext cx="8543925" cy="132556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Всем нужно запомнить и правило знать,-</a:t>
            </a:r>
            <a:br>
              <a:rPr lang="ru-RU" sz="2400" dirty="0" smtClean="0"/>
            </a:br>
            <a:r>
              <a:rPr lang="ru-RU" sz="2400" dirty="0" smtClean="0"/>
              <a:t>У края платформы опасно стоять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475" y="1609602"/>
            <a:ext cx="3838575" cy="510552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1332" y="685800"/>
            <a:ext cx="4533801" cy="5962650"/>
          </a:xfrm>
        </p:spPr>
      </p:pic>
    </p:spTree>
    <p:extLst>
      <p:ext uri="{BB962C8B-B14F-4D97-AF65-F5344CB8AC3E}">
        <p14:creationId xmlns:p14="http://schemas.microsoft.com/office/powerpoint/2010/main" xmlns="" val="356211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428</TotalTime>
  <Words>129</Words>
  <Application>Microsoft Office PowerPoint</Application>
  <PresentationFormat>Лист A4 (210x297 мм)</PresentationFormat>
  <Paragraphs>39</Paragraphs>
  <Slides>24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HDOfficeLightV0</vt:lpstr>
      <vt:lpstr>1_HDOfficeLightV0</vt:lpstr>
      <vt:lpstr>2_HDOfficeLightV0</vt:lpstr>
      <vt:lpstr>3_HDOfficeLightV0</vt:lpstr>
      <vt:lpstr>Слайд 1</vt:lpstr>
      <vt:lpstr>Здравствуйте, друзья! Железная дорога удобный и востребованный вид транспорта, которым пользуются миллионы людей каждый день. Но, в то же время, это место повышенной опасности. Что бы не случилось беды на железной дороге, нужно соблюдать правила. Сейчас я вам о них расскажу. А помогут мне в этом стихи Л.Л.Акимовой</vt:lpstr>
      <vt:lpstr>Правила эти железнодорожные- Строгие очень, но вовсе не сложные! Ты их запомни, слушай внимательно, В жизни помогут они обязательно!</vt:lpstr>
      <vt:lpstr>Расскажу вам про вокзал</vt:lpstr>
      <vt:lpstr>Там большой Красивый зал, Там часы висят у входа. И полным полно народа. Все торопятся, бегут, Вещи разные несут, И садятся в поезда, Чтоб уехать кто куда.  </vt:lpstr>
      <vt:lpstr>Чтобы вы не потерялись, Без присмотра не остались, Старших за руку держите, И от них не отходите.</vt:lpstr>
      <vt:lpstr>На перроне оживленье, собирается народ.   Суета и нетерпенье. Скоро поезд подойдет.</vt:lpstr>
      <vt:lpstr>Мы не скачем, не играем. Мы идем себе гуляем. По мячу ногой не бьем, А спокойно поезд ждем!</vt:lpstr>
      <vt:lpstr>Всем нужно запомнить и правило знать,- У края платформы опасно стоять</vt:lpstr>
      <vt:lpstr>Слева и справа Идут поезда. Прыгать с платформы Нельзя никогда!</vt:lpstr>
      <vt:lpstr>Электричка быстро мчится . Трудно ей остановиться. От нее ужасный ветер . Близко к ней не стойте, дети!</vt:lpstr>
      <vt:lpstr>Вот она остановилась . Дверь железная открылась. Не толкайтесь! Осторожно ! Оступиться здесь не сложно!</vt:lpstr>
      <vt:lpstr>Если хочется немножко Прокатиться на подножке, Даже просто постоять, И считалки посчитать. Скажем прямо вам, друзья, Делать этого нельзя!</vt:lpstr>
      <vt:lpstr>Если кто-то силы меря, Не дает закрыться двери, То как тронется вагон- Дверью в лоб получит он!</vt:lpstr>
      <vt:lpstr>В поездах разрешено открывать в жару окно. Но высовываться, дети, из окна запрещено!</vt:lpstr>
      <vt:lpstr>Что случилось вдруг с руками? Кто-то бросил в поезд камень. Стыдно нам за них, друзья,- Делать этого нельзя</vt:lpstr>
      <vt:lpstr>Через рельсы нас ведет Пешеходный переход. И поэтому народ Здесь уверенно идет.</vt:lpstr>
      <vt:lpstr>Рельсы новые блестят. Так и манят всех ребят Постоять на них ногами, Посчитать длину шагами. Скажем прямо вам, друзья, Делать этого нельзя! </vt:lpstr>
      <vt:lpstr>Этот выход не из лучших. Вы боитесь опоздать? Перед поездом идущим Не спеши перебегать!</vt:lpstr>
      <vt:lpstr>Мяч на рельсы укатился И теперь раздавлен он. Чтоб плохого не случилось, Не подлазьте под вагон!</vt:lpstr>
      <vt:lpstr>На рельсы положен какой-то предмет. Опасная штука наделает бед!</vt:lpstr>
      <vt:lpstr>По ступенькам выше, выше, Вот видны вагонов крыши. Перейдем легко и просто Через пешеходный мостик!</vt:lpstr>
      <vt:lpstr>Если на глаза попался Непонятный проводок,- Отойди, не прикасайся! По нему проходит ток.</vt:lpstr>
      <vt:lpstr>Подведем теперь итоги, Убедимся лишний раз: Безопасность на дороге- Это главное для нас!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1</cp:lastModifiedBy>
  <cp:revision>86</cp:revision>
  <dcterms:created xsi:type="dcterms:W3CDTF">2016-07-12T11:02:17Z</dcterms:created>
  <dcterms:modified xsi:type="dcterms:W3CDTF">2019-10-07T14:22:05Z</dcterms:modified>
</cp:coreProperties>
</file>